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13"/>
  </p:notesMasterIdLst>
  <p:sldIdLst>
    <p:sldId id="400" r:id="rId2"/>
    <p:sldId id="404" r:id="rId3"/>
    <p:sldId id="406" r:id="rId4"/>
    <p:sldId id="410" r:id="rId5"/>
    <p:sldId id="415" r:id="rId6"/>
    <p:sldId id="408" r:id="rId7"/>
    <p:sldId id="403" r:id="rId8"/>
    <p:sldId id="390" r:id="rId9"/>
    <p:sldId id="413" r:id="rId10"/>
    <p:sldId id="355" r:id="rId11"/>
    <p:sldId id="3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919D"/>
    <a:srgbClr val="4D525B"/>
    <a:srgbClr val="444952"/>
    <a:srgbClr val="4A4E5A"/>
    <a:srgbClr val="4A4B50"/>
    <a:srgbClr val="5D6268"/>
    <a:srgbClr val="6F7E8F"/>
    <a:srgbClr val="757C89"/>
    <a:srgbClr val="595F6A"/>
    <a:srgbClr val="575B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F1EAF8-1802-4096-8518-BA35D38B92C9}" v="30" dt="2025-10-01T06:31:42.6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5" d="100"/>
          <a:sy n="125" d="100"/>
        </p:scale>
        <p:origin x="894" y="6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7774F0-B0EB-4C45-94D3-0FBA464E6E57}" type="datetimeFigureOut">
              <a:rPr lang="ko-KR" altLang="en-US" smtClean="0"/>
              <a:t>2025-10-26</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897958-D217-4FE7-B204-EB520D248420}" type="slidenum">
              <a:rPr lang="ko-KR" altLang="en-US" smtClean="0"/>
              <a:t>‹#›</a:t>
            </a:fld>
            <a:endParaRPr lang="ko-KR" altLang="en-US"/>
          </a:p>
        </p:txBody>
      </p:sp>
    </p:spTree>
    <p:extLst>
      <p:ext uri="{BB962C8B-B14F-4D97-AF65-F5344CB8AC3E}">
        <p14:creationId xmlns:p14="http://schemas.microsoft.com/office/powerpoint/2010/main" val="267132237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9F897958-D217-4FE7-B204-EB520D248420}" type="slidenum">
              <a:rPr lang="ko-KR" altLang="en-US" smtClean="0"/>
              <a:t>3</a:t>
            </a:fld>
            <a:endParaRPr lang="ko-KR" altLang="en-US"/>
          </a:p>
        </p:txBody>
      </p:sp>
    </p:spTree>
    <p:extLst>
      <p:ext uri="{BB962C8B-B14F-4D97-AF65-F5344CB8AC3E}">
        <p14:creationId xmlns:p14="http://schemas.microsoft.com/office/powerpoint/2010/main" val="398311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184C1-D5CD-2F59-65DC-9B45E1EC8524}"/>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36DB9F9F-CF4D-94F2-FA2B-871DC94F4804}"/>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9D9297FC-3974-E8FF-387B-5F822F8C9977}"/>
              </a:ext>
            </a:extLst>
          </p:cNvPr>
          <p:cNvSpPr>
            <a:spLocks noGrp="1"/>
          </p:cNvSpPr>
          <p:nvPr>
            <p:ph type="body" idx="1"/>
          </p:nvPr>
        </p:nvSpPr>
        <p:spPr/>
        <p:txBody>
          <a:bodyPr/>
          <a:lstStyle/>
          <a:p>
            <a:endParaRPr lang="ko-KR" altLang="en-US"/>
          </a:p>
        </p:txBody>
      </p:sp>
      <p:sp>
        <p:nvSpPr>
          <p:cNvPr id="4" name="슬라이드 번호 개체 틀 3">
            <a:extLst>
              <a:ext uri="{FF2B5EF4-FFF2-40B4-BE49-F238E27FC236}">
                <a16:creationId xmlns:a16="http://schemas.microsoft.com/office/drawing/2014/main" id="{46912464-C8AF-FCAB-B012-B1FC9AF6F75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897958-D217-4FE7-B204-EB520D248420}" type="slidenum">
              <a:rPr kumimoji="0" lang="ko-KR" altLang="en-US" sz="1200" b="0" i="0" u="none" strike="noStrike" kern="1200" cap="none" spc="0" normalizeH="0" baseline="0" noProof="0" smtClean="0">
                <a:ln>
                  <a:noFill/>
                </a:ln>
                <a:solidFill>
                  <a:prstClr val="black"/>
                </a:solidFill>
                <a:effectLst/>
                <a:uLnTx/>
                <a:uFillTx/>
                <a:latin typeface="맑은 고딕" panose="02110004020202020204"/>
                <a:ea typeface="맑은 고딕" panose="020B0503020000020004" pitchFamily="50" charset="-127"/>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ko-KR" altLang="en-US" sz="1200" b="0" i="0" u="none" strike="noStrike" kern="1200" cap="none" spc="0" normalizeH="0" baseline="0" noProof="0">
              <a:ln>
                <a:noFill/>
              </a:ln>
              <a:solidFill>
                <a:prstClr val="black"/>
              </a:solidFill>
              <a:effectLst/>
              <a:uLnTx/>
              <a:uFillTx/>
              <a:latin typeface="맑은 고딕" panose="02110004020202020204"/>
              <a:ea typeface="맑은 고딕" panose="020B0503020000020004" pitchFamily="50" charset="-127"/>
              <a:cs typeface="+mn-cs"/>
            </a:endParaRPr>
          </a:p>
        </p:txBody>
      </p:sp>
    </p:spTree>
    <p:extLst>
      <p:ext uri="{BB962C8B-B14F-4D97-AF65-F5344CB8AC3E}">
        <p14:creationId xmlns:p14="http://schemas.microsoft.com/office/powerpoint/2010/main" val="3967721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2BD5A-73F3-B164-8D6A-84262721B520}"/>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43954B5B-5362-1EC3-5797-37C3BF7BB535}"/>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7CE496AC-D01C-F066-FF35-D26ED07AAC62}"/>
              </a:ext>
            </a:extLst>
          </p:cNvPr>
          <p:cNvSpPr>
            <a:spLocks noGrp="1"/>
          </p:cNvSpPr>
          <p:nvPr>
            <p:ph type="body" idx="1"/>
          </p:nvPr>
        </p:nvSpPr>
        <p:spPr/>
        <p:txBody>
          <a:bodyPr/>
          <a:lstStyle/>
          <a:p>
            <a:endParaRPr lang="ko-KR" altLang="en-US"/>
          </a:p>
        </p:txBody>
      </p:sp>
      <p:sp>
        <p:nvSpPr>
          <p:cNvPr id="4" name="슬라이드 번호 개체 틀 3">
            <a:extLst>
              <a:ext uri="{FF2B5EF4-FFF2-40B4-BE49-F238E27FC236}">
                <a16:creationId xmlns:a16="http://schemas.microsoft.com/office/drawing/2014/main" id="{D9AE5D9D-ABFC-51D0-6F61-BC0A1594457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897958-D217-4FE7-B204-EB520D248420}" type="slidenum">
              <a:rPr kumimoji="0" lang="ko-KR" altLang="en-US" sz="1200" b="0" i="0" u="none" strike="noStrike" kern="1200" cap="none" spc="0" normalizeH="0" baseline="0" noProof="0" smtClean="0">
                <a:ln>
                  <a:noFill/>
                </a:ln>
                <a:solidFill>
                  <a:prstClr val="black"/>
                </a:solidFill>
                <a:effectLst/>
                <a:uLnTx/>
                <a:uFillTx/>
                <a:latin typeface="맑은 고딕" panose="02110004020202020204"/>
                <a:ea typeface="맑은 고딕" panose="020B0503020000020004" pitchFamily="50" charset="-127"/>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ko-KR" altLang="en-US" sz="1200" b="0" i="0" u="none" strike="noStrike" kern="1200" cap="none" spc="0" normalizeH="0" baseline="0" noProof="0">
              <a:ln>
                <a:noFill/>
              </a:ln>
              <a:solidFill>
                <a:prstClr val="black"/>
              </a:solidFill>
              <a:effectLst/>
              <a:uLnTx/>
              <a:uFillTx/>
              <a:latin typeface="맑은 고딕" panose="02110004020202020204"/>
              <a:ea typeface="맑은 고딕" panose="020B0503020000020004" pitchFamily="50" charset="-127"/>
              <a:cs typeface="+mn-cs"/>
            </a:endParaRPr>
          </a:p>
        </p:txBody>
      </p:sp>
    </p:spTree>
    <p:extLst>
      <p:ext uri="{BB962C8B-B14F-4D97-AF65-F5344CB8AC3E}">
        <p14:creationId xmlns:p14="http://schemas.microsoft.com/office/powerpoint/2010/main" val="2141794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CA929-B9D4-28D6-EBD4-EAE47D6631E7}"/>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3505C113-E65E-E936-C621-49648658E0AA}"/>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F39C138F-D69C-4EBE-B590-AA9302429ED7}"/>
              </a:ext>
            </a:extLst>
          </p:cNvPr>
          <p:cNvSpPr>
            <a:spLocks noGrp="1"/>
          </p:cNvSpPr>
          <p:nvPr>
            <p:ph type="body" idx="1"/>
          </p:nvPr>
        </p:nvSpPr>
        <p:spPr/>
        <p:txBody>
          <a:bodyPr/>
          <a:lstStyle/>
          <a:p>
            <a:endParaRPr lang="ko-KR" altLang="en-US"/>
          </a:p>
        </p:txBody>
      </p:sp>
      <p:sp>
        <p:nvSpPr>
          <p:cNvPr id="4" name="슬라이드 번호 개체 틀 3">
            <a:extLst>
              <a:ext uri="{FF2B5EF4-FFF2-40B4-BE49-F238E27FC236}">
                <a16:creationId xmlns:a16="http://schemas.microsoft.com/office/drawing/2014/main" id="{B0D74C63-B83D-8C68-E367-74D665300B0E}"/>
              </a:ext>
            </a:extLst>
          </p:cNvPr>
          <p:cNvSpPr>
            <a:spLocks noGrp="1"/>
          </p:cNvSpPr>
          <p:nvPr>
            <p:ph type="sldNum" sz="quarter" idx="5"/>
          </p:nvPr>
        </p:nvSpPr>
        <p:spPr/>
        <p:txBody>
          <a:bodyPr/>
          <a:lstStyle/>
          <a:p>
            <a:fld id="{9F897958-D217-4FE7-B204-EB520D248420}" type="slidenum">
              <a:rPr lang="ko-KR" altLang="en-US" smtClean="0"/>
              <a:t>6</a:t>
            </a:fld>
            <a:endParaRPr lang="ko-KR" altLang="en-US"/>
          </a:p>
        </p:txBody>
      </p:sp>
    </p:spTree>
    <p:extLst>
      <p:ext uri="{BB962C8B-B14F-4D97-AF65-F5344CB8AC3E}">
        <p14:creationId xmlns:p14="http://schemas.microsoft.com/office/powerpoint/2010/main" val="2287922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EC427-5C23-0F56-9748-FCADB23E99CF}"/>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5B5BEA5A-55BC-D787-E865-10832A3C514B}"/>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0472D3D0-EC5F-37E9-FC8E-270775D6AB58}"/>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17182B33-5513-CDE0-D77A-3671CACA4DCE}"/>
              </a:ext>
            </a:extLst>
          </p:cNvPr>
          <p:cNvSpPr>
            <a:spLocks noGrp="1"/>
          </p:cNvSpPr>
          <p:nvPr>
            <p:ph type="sldNum" sz="quarter" idx="5"/>
          </p:nvPr>
        </p:nvSpPr>
        <p:spPr/>
        <p:txBody>
          <a:bodyPr/>
          <a:lstStyle/>
          <a:p>
            <a:fld id="{16A9700F-146D-4001-AFFC-7D1F373893C3}" type="slidenum">
              <a:rPr lang="ko-KR" altLang="en-US" smtClean="0"/>
              <a:t>10</a:t>
            </a:fld>
            <a:endParaRPr lang="ko-KR" altLang="en-US"/>
          </a:p>
        </p:txBody>
      </p:sp>
    </p:spTree>
    <p:extLst>
      <p:ext uri="{BB962C8B-B14F-4D97-AF65-F5344CB8AC3E}">
        <p14:creationId xmlns:p14="http://schemas.microsoft.com/office/powerpoint/2010/main" val="3107888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a:p>
        </p:txBody>
      </p:sp>
      <p:sp>
        <p:nvSpPr>
          <p:cNvPr id="4" name="Date Placeholder 3"/>
          <p:cNvSpPr>
            <a:spLocks noGrp="1"/>
          </p:cNvSpPr>
          <p:nvPr>
            <p:ph type="dt" sz="half" idx="10"/>
          </p:nvPr>
        </p:nvSpPr>
        <p:spPr/>
        <p:txBody>
          <a:bodyPr/>
          <a:lstStyle/>
          <a:p>
            <a:fld id="{E31BA835-12AC-4E8F-955A-EA3F4DE2791F}" type="datetime1">
              <a:rPr lang="en-US" smtClean="0"/>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62803961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4" name="Date Placeholder 3"/>
          <p:cNvSpPr>
            <a:spLocks noGrp="1"/>
          </p:cNvSpPr>
          <p:nvPr>
            <p:ph type="dt" sz="half" idx="10"/>
          </p:nvPr>
        </p:nvSpPr>
        <p:spPr/>
        <p:txBody>
          <a:bodyPr/>
          <a:lstStyle/>
          <a:p>
            <a:fld id="{E31BA835-12AC-4E8F-955A-EA3F4DE2791F}" type="datetime1">
              <a:rPr lang="en-US" smtClean="0"/>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6761120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4" name="Date Placeholder 3"/>
          <p:cNvSpPr>
            <a:spLocks noGrp="1"/>
          </p:cNvSpPr>
          <p:nvPr>
            <p:ph type="dt" sz="half" idx="10"/>
          </p:nvPr>
        </p:nvSpPr>
        <p:spPr/>
        <p:txBody>
          <a:bodyPr/>
          <a:lstStyle/>
          <a:p>
            <a:fld id="{E31BA835-12AC-4E8F-955A-EA3F4DE2791F}" type="datetime1">
              <a:rPr lang="en-US" smtClean="0"/>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02342742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4" name="Date Placeholder 3"/>
          <p:cNvSpPr>
            <a:spLocks noGrp="1"/>
          </p:cNvSpPr>
          <p:nvPr>
            <p:ph type="dt" sz="half" idx="10"/>
          </p:nvPr>
        </p:nvSpPr>
        <p:spPr/>
        <p:txBody>
          <a:bodyPr/>
          <a:lstStyle/>
          <a:p>
            <a:fld id="{E31BA835-12AC-4E8F-955A-EA3F4DE2791F}" type="datetime1">
              <a:rPr lang="en-US" smtClean="0"/>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1671010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E31BA835-12AC-4E8F-955A-EA3F4DE2791F}" type="datetime1">
              <a:rPr lang="en-US" smtClean="0"/>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2739274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5" name="Date Placeholder 4"/>
          <p:cNvSpPr>
            <a:spLocks noGrp="1"/>
          </p:cNvSpPr>
          <p:nvPr>
            <p:ph type="dt" sz="half" idx="10"/>
          </p:nvPr>
        </p:nvSpPr>
        <p:spPr/>
        <p:txBody>
          <a:bodyPr/>
          <a:lstStyle/>
          <a:p>
            <a:fld id="{E31BA835-12AC-4E8F-955A-EA3F4DE2791F}" type="datetime1">
              <a:rPr lang="en-US" smtClean="0"/>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10695842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7" name="Date Placeholder 6"/>
          <p:cNvSpPr>
            <a:spLocks noGrp="1"/>
          </p:cNvSpPr>
          <p:nvPr>
            <p:ph type="dt" sz="half" idx="10"/>
          </p:nvPr>
        </p:nvSpPr>
        <p:spPr/>
        <p:txBody>
          <a:bodyPr/>
          <a:lstStyle/>
          <a:p>
            <a:fld id="{E31BA835-12AC-4E8F-955A-EA3F4DE2791F}" type="datetime1">
              <a:rPr lang="en-US" smtClean="0"/>
              <a:t>10/26/2025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98380875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a:p>
        </p:txBody>
      </p:sp>
      <p:sp>
        <p:nvSpPr>
          <p:cNvPr id="3" name="Date Placeholder 2"/>
          <p:cNvSpPr>
            <a:spLocks noGrp="1"/>
          </p:cNvSpPr>
          <p:nvPr>
            <p:ph type="dt" sz="half" idx="10"/>
          </p:nvPr>
        </p:nvSpPr>
        <p:spPr/>
        <p:txBody>
          <a:bodyPr/>
          <a:lstStyle/>
          <a:p>
            <a:fld id="{E31BA835-12AC-4E8F-955A-EA3F4DE2791F}" type="datetime1">
              <a:rPr lang="en-US" smtClean="0"/>
              <a:t>10/26/2025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48215266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BA835-12AC-4E8F-955A-EA3F4DE2791F}" type="datetime1">
              <a:rPr lang="en-US" smtClean="0"/>
              <a:t>10/26/2025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539030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E31BA835-12AC-4E8F-955A-EA3F4DE2791F}" type="datetime1">
              <a:rPr lang="en-US" smtClean="0"/>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62775539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E31BA835-12AC-4E8F-955A-EA3F4DE2791F}" type="datetime1">
              <a:rPr lang="en-US" smtClean="0"/>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3178657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BA835-12AC-4E8F-955A-EA3F4DE2791F}" type="datetime1">
              <a:rPr lang="en-US" smtClean="0"/>
              <a:t>10/26/2025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7843D-FF13-4365-9478-9625B70A2705}" type="slidenum">
              <a:rPr lang="en-US" smtClean="0"/>
              <a:t>‹#›</a:t>
            </a:fld>
            <a:endParaRPr lang="en-US"/>
          </a:p>
        </p:txBody>
      </p:sp>
    </p:spTree>
    <p:extLst>
      <p:ext uri="{BB962C8B-B14F-4D97-AF65-F5344CB8AC3E}">
        <p14:creationId xmlns:p14="http://schemas.microsoft.com/office/powerpoint/2010/main" val="315929182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sldNum="0"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sv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descr="전자제품, 정보기기, 전자 기기, 휴대 전화이(가) 표시된 사진&#10;&#10;AI 생성 콘텐츠는 정확하지 않을 수 있습니다.">
            <a:extLst>
              <a:ext uri="{FF2B5EF4-FFF2-40B4-BE49-F238E27FC236}">
                <a16:creationId xmlns:a16="http://schemas.microsoft.com/office/drawing/2014/main" id="{7D66CA85-B587-CA8E-8CA4-7BEF5D5DAA9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315" b="9756"/>
          <a:stretch>
            <a:fillRect/>
          </a:stretch>
        </p:blipFill>
        <p:spPr>
          <a:xfrm>
            <a:off x="1" y="0"/>
            <a:ext cx="12191999" cy="6858000"/>
          </a:xfrm>
          <a:prstGeom prst="rect">
            <a:avLst/>
          </a:prstGeom>
        </p:spPr>
      </p:pic>
      <p:grpSp>
        <p:nvGrpSpPr>
          <p:cNvPr id="10" name="그룹 9">
            <a:extLst>
              <a:ext uri="{FF2B5EF4-FFF2-40B4-BE49-F238E27FC236}">
                <a16:creationId xmlns:a16="http://schemas.microsoft.com/office/drawing/2014/main" id="{C8D51D39-D730-1683-FD20-06F03D9E331E}"/>
              </a:ext>
            </a:extLst>
          </p:cNvPr>
          <p:cNvGrpSpPr/>
          <p:nvPr/>
        </p:nvGrpSpPr>
        <p:grpSpPr>
          <a:xfrm>
            <a:off x="4706961" y="1194612"/>
            <a:ext cx="2778078" cy="1195103"/>
            <a:chOff x="4359151" y="948394"/>
            <a:chExt cx="3473695" cy="1494351"/>
          </a:xfrm>
        </p:grpSpPr>
        <p:pic>
          <p:nvPicPr>
            <p:cNvPr id="5" name="그래픽 4">
              <a:extLst>
                <a:ext uri="{FF2B5EF4-FFF2-40B4-BE49-F238E27FC236}">
                  <a16:creationId xmlns:a16="http://schemas.microsoft.com/office/drawing/2014/main" id="{6E7FA36D-8955-9BCB-8E9F-817C423945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10909" y="948394"/>
              <a:ext cx="2770181" cy="894538"/>
            </a:xfrm>
            <a:prstGeom prst="rect">
              <a:avLst/>
            </a:prstGeom>
          </p:spPr>
        </p:pic>
        <p:sp>
          <p:nvSpPr>
            <p:cNvPr id="6" name="TextBox 5">
              <a:extLst>
                <a:ext uri="{FF2B5EF4-FFF2-40B4-BE49-F238E27FC236}">
                  <a16:creationId xmlns:a16="http://schemas.microsoft.com/office/drawing/2014/main" id="{8A4016A7-636A-496E-68A4-F103E10B7104}"/>
                </a:ext>
              </a:extLst>
            </p:cNvPr>
            <p:cNvSpPr txBox="1"/>
            <p:nvPr/>
          </p:nvSpPr>
          <p:spPr>
            <a:xfrm>
              <a:off x="4359151" y="2002238"/>
              <a:ext cx="3473695" cy="440507"/>
            </a:xfrm>
            <a:prstGeom prst="rect">
              <a:avLst/>
            </a:prstGeom>
            <a:noFill/>
          </p:spPr>
          <p:txBody>
            <a:bodyPr wrap="square">
              <a:noAutofit/>
            </a:bodyPr>
            <a:lstStyle/>
            <a:p>
              <a:pPr algn="ctr"/>
              <a:r>
                <a:rPr lang="en-US" altLang="ko-KR" sz="1600" dirty="0">
                  <a:solidFill>
                    <a:srgbClr val="FABCA1"/>
                  </a:solidFill>
                  <a:latin typeface="Missy Voya Thin" panose="02020A03060303060403" pitchFamily="18" charset="0"/>
                  <a:ea typeface="Meiryo" panose="020B0400000000000000" pitchFamily="34" charset="-128"/>
                </a:rPr>
                <a:t>3-Way Dynamic System™</a:t>
              </a:r>
              <a:endParaRPr lang="ko-KR" altLang="en-US" sz="1600" dirty="0">
                <a:solidFill>
                  <a:srgbClr val="FABCA1"/>
                </a:solidFill>
                <a:latin typeface="Missy Voya Thin" panose="02020A03060303060403" pitchFamily="18" charset="0"/>
                <a:ea typeface="Noto Sans KR" panose="020B0200000000000000" pitchFamily="50" charset="-127"/>
              </a:endParaRPr>
            </a:p>
          </p:txBody>
        </p:sp>
        <p:cxnSp>
          <p:nvCxnSpPr>
            <p:cNvPr id="4" name="직선 연결선 3">
              <a:extLst>
                <a:ext uri="{FF2B5EF4-FFF2-40B4-BE49-F238E27FC236}">
                  <a16:creationId xmlns:a16="http://schemas.microsoft.com/office/drawing/2014/main" id="{DDC0248B-B714-59A9-49CE-7ED27C1A56AC}"/>
                </a:ext>
              </a:extLst>
            </p:cNvPr>
            <p:cNvCxnSpPr>
              <a:cxnSpLocks/>
            </p:cNvCxnSpPr>
            <p:nvPr/>
          </p:nvCxnSpPr>
          <p:spPr>
            <a:xfrm>
              <a:off x="4423993" y="1949485"/>
              <a:ext cx="3344010" cy="0"/>
            </a:xfrm>
            <a:prstGeom prst="line">
              <a:avLst/>
            </a:prstGeom>
            <a:ln>
              <a:solidFill>
                <a:srgbClr val="FBBCA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2366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3895E-8246-312E-7439-EB56475BC973}"/>
            </a:ext>
          </a:extLst>
        </p:cNvPr>
        <p:cNvGrpSpPr/>
        <p:nvPr/>
      </p:nvGrpSpPr>
      <p:grpSpPr>
        <a:xfrm>
          <a:off x="0" y="0"/>
          <a:ext cx="0" cy="0"/>
          <a:chOff x="0" y="0"/>
          <a:chExt cx="0" cy="0"/>
        </a:xfrm>
      </p:grpSpPr>
      <p:pic>
        <p:nvPicPr>
          <p:cNvPr id="32" name="그림 31">
            <a:extLst>
              <a:ext uri="{FF2B5EF4-FFF2-40B4-BE49-F238E27FC236}">
                <a16:creationId xmlns:a16="http://schemas.microsoft.com/office/drawing/2014/main" id="{8623F2BA-EA0E-A722-2C25-C2D1D1B3D78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Shape 3564">
            <a:extLst>
              <a:ext uri="{FF2B5EF4-FFF2-40B4-BE49-F238E27FC236}">
                <a16:creationId xmlns:a16="http://schemas.microsoft.com/office/drawing/2014/main" id="{58E879CF-0868-BB1F-4401-FC4DA126E1CF}"/>
              </a:ext>
            </a:extLst>
          </p:cNvPr>
          <p:cNvSpPr/>
          <p:nvPr/>
        </p:nvSpPr>
        <p:spPr>
          <a:xfrm>
            <a:off x="504524" y="492078"/>
            <a:ext cx="1885901" cy="205184"/>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b">
            <a:spAutoFit/>
          </a:bodyPr>
          <a:lstStyle>
            <a:lvl1pPr algn="l" defTabSz="825500">
              <a:lnSpc>
                <a:spcPct val="100000"/>
              </a:lnSpc>
              <a:defRPr sz="2000" b="1" cap="all" spc="199">
                <a:solidFill>
                  <a:srgbClr val="686B73"/>
                </a:solidFill>
              </a:defRPr>
            </a:lvl1pPr>
          </a:lstStyle>
          <a:p>
            <a:r>
              <a:rPr lang="en-US" altLang="ko-KR" sz="1000">
                <a:solidFill>
                  <a:schemeClr val="bg1"/>
                </a:solidFill>
              </a:rPr>
              <a:t>TECHNOLOGY OVERVIEW</a:t>
            </a:r>
          </a:p>
        </p:txBody>
      </p:sp>
      <p:cxnSp>
        <p:nvCxnSpPr>
          <p:cNvPr id="5" name="Straight Connector 3">
            <a:extLst>
              <a:ext uri="{FF2B5EF4-FFF2-40B4-BE49-F238E27FC236}">
                <a16:creationId xmlns:a16="http://schemas.microsoft.com/office/drawing/2014/main" id="{19A35869-0FCF-7073-6C64-6DCEAC202975}"/>
              </a:ext>
            </a:extLst>
          </p:cNvPr>
          <p:cNvCxnSpPr>
            <a:cxnSpLocks/>
          </p:cNvCxnSpPr>
          <p:nvPr/>
        </p:nvCxnSpPr>
        <p:spPr>
          <a:xfrm>
            <a:off x="526520" y="1241770"/>
            <a:ext cx="5040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
        <p:nvSpPr>
          <p:cNvPr id="8" name="Shape 3563">
            <a:extLst>
              <a:ext uri="{FF2B5EF4-FFF2-40B4-BE49-F238E27FC236}">
                <a16:creationId xmlns:a16="http://schemas.microsoft.com/office/drawing/2014/main" id="{FCD0532D-B952-A467-4866-A71E20396EEF}"/>
              </a:ext>
            </a:extLst>
          </p:cNvPr>
          <p:cNvSpPr/>
          <p:nvPr/>
        </p:nvSpPr>
        <p:spPr>
          <a:xfrm>
            <a:off x="504524" y="697262"/>
            <a:ext cx="3855643"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defTabSz="825500">
              <a:lnSpc>
                <a:spcPct val="100000"/>
              </a:lnSpc>
              <a:defRPr sz="6000">
                <a:latin typeface="+mn-lt"/>
                <a:ea typeface="+mn-ea"/>
                <a:cs typeface="+mn-cs"/>
                <a:sym typeface="Open Sans Light"/>
              </a:defRPr>
            </a:lvl1pPr>
          </a:lstStyle>
          <a:p>
            <a:r>
              <a:rPr lang="en-US" sz="2400" dirty="0">
                <a:solidFill>
                  <a:schemeClr val="bg1"/>
                </a:solidFill>
                <a:latin typeface="Open Sans Light (본문)"/>
              </a:rPr>
              <a:t>DFS</a:t>
            </a:r>
            <a:endParaRPr sz="2400" dirty="0">
              <a:solidFill>
                <a:schemeClr val="bg1"/>
              </a:solidFill>
              <a:latin typeface="Open Sans Light (본문)"/>
            </a:endParaRPr>
          </a:p>
        </p:txBody>
      </p:sp>
      <p:sp>
        <p:nvSpPr>
          <p:cNvPr id="11" name="TextBox 10">
            <a:extLst>
              <a:ext uri="{FF2B5EF4-FFF2-40B4-BE49-F238E27FC236}">
                <a16:creationId xmlns:a16="http://schemas.microsoft.com/office/drawing/2014/main" id="{123BD17A-2266-CC18-F133-FA7BD55E8F91}"/>
              </a:ext>
            </a:extLst>
          </p:cNvPr>
          <p:cNvSpPr txBox="1"/>
          <p:nvPr/>
        </p:nvSpPr>
        <p:spPr>
          <a:xfrm>
            <a:off x="1030520" y="803872"/>
            <a:ext cx="4596130" cy="261610"/>
          </a:xfrm>
          <a:prstGeom prst="rect">
            <a:avLst/>
          </a:prstGeom>
          <a:noFill/>
        </p:spPr>
        <p:txBody>
          <a:bodyPr wrap="square" rtlCol="0">
            <a:spAutoFit/>
          </a:bodyPr>
          <a:lstStyle/>
          <a:p>
            <a:r>
              <a:rPr lang="en-US" altLang="ko-KR" sz="1100">
                <a:solidFill>
                  <a:schemeClr val="bg1"/>
                </a:solidFill>
                <a:latin typeface="Open Sans Light (본문)"/>
              </a:rPr>
              <a:t>(Dual Frequency System)</a:t>
            </a:r>
          </a:p>
        </p:txBody>
      </p:sp>
      <p:sp>
        <p:nvSpPr>
          <p:cNvPr id="3" name="TextBox 31">
            <a:extLst>
              <a:ext uri="{FF2B5EF4-FFF2-40B4-BE49-F238E27FC236}">
                <a16:creationId xmlns:a16="http://schemas.microsoft.com/office/drawing/2014/main" id="{8E462236-8C75-B93B-4D65-AB330F88CB53}"/>
              </a:ext>
            </a:extLst>
          </p:cNvPr>
          <p:cNvSpPr txBox="1">
            <a:spLocks noChangeArrowheads="1"/>
          </p:cNvSpPr>
          <p:nvPr/>
        </p:nvSpPr>
        <p:spPr bwMode="auto">
          <a:xfrm>
            <a:off x="5204958" y="2422120"/>
            <a:ext cx="6833353" cy="57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kumimoji="1" sz="32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har char="–"/>
              <a:defRPr kumimoji="1" sz="28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har char="•"/>
              <a:defRPr kumimoji="1" sz="2400">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9pPr>
          </a:lstStyle>
          <a:p>
            <a:pPr>
              <a:lnSpc>
                <a:spcPct val="150000"/>
              </a:lnSpc>
              <a:spcBef>
                <a:spcPts val="1200"/>
              </a:spcBef>
              <a:buNone/>
            </a:pPr>
            <a:r>
              <a:rPr lang="en-US" altLang="ko-KR" sz="1100" b="1" dirty="0">
                <a:solidFill>
                  <a:schemeClr val="bg1"/>
                </a:solidFill>
                <a:latin typeface="Noto Sans CJK KR Thin" panose="020B0200000000000000" pitchFamily="34" charset="-127"/>
                <a:ea typeface="Noto Sans CJK KR Thin" panose="020B0200000000000000" pitchFamily="34" charset="-127"/>
                <a:cs typeface="Times New Roman" panose="02020603050405020304" pitchFamily="18" charset="0"/>
              </a:rPr>
              <a:t>LF</a:t>
            </a:r>
            <a:r>
              <a:rPr lang="ko-KR" altLang="en-US" sz="1100" b="1" dirty="0">
                <a:solidFill>
                  <a:schemeClr val="bg1"/>
                </a:solidFill>
                <a:latin typeface="Noto Sans CJK KR Thin" panose="020B0200000000000000" pitchFamily="34" charset="-127"/>
                <a:ea typeface="Noto Sans CJK KR Thin" panose="020B0200000000000000" pitchFamily="34" charset="-127"/>
                <a:cs typeface="Times New Roman" panose="02020603050405020304" pitchFamily="18" charset="0"/>
              </a:rPr>
              <a:t>모드 </a:t>
            </a:r>
            <a:r>
              <a:rPr lang="en-US" altLang="ko-KR" sz="1100" b="1" dirty="0">
                <a:solidFill>
                  <a:schemeClr val="bg1"/>
                </a:solidFill>
                <a:latin typeface="Noto Sans CJK KR Thin" panose="020B0200000000000000" pitchFamily="34" charset="-127"/>
                <a:ea typeface="Noto Sans CJK KR Thin" panose="020B0200000000000000" pitchFamily="34" charset="-127"/>
                <a:cs typeface="Times New Roman" panose="02020603050405020304" pitchFamily="18" charset="0"/>
              </a:rPr>
              <a:t>- </a:t>
            </a:r>
            <a:r>
              <a:rPr lang="ko-KR" altLang="en-US" sz="1100" b="1" dirty="0">
                <a:solidFill>
                  <a:schemeClr val="bg1"/>
                </a:solidFill>
                <a:latin typeface="Noto Sans CJK KR Thin" panose="020B0200000000000000" pitchFamily="34" charset="-127"/>
                <a:ea typeface="Noto Sans CJK KR Thin" panose="020B0200000000000000" pitchFamily="34" charset="-127"/>
                <a:cs typeface="Times New Roman" panose="02020603050405020304" pitchFamily="18" charset="0"/>
              </a:rPr>
              <a:t>근육의 수축과 이완을 통해 피부 처짐 해소와 탄력을 촉진합니다</a:t>
            </a:r>
            <a:r>
              <a:rPr lang="en-US" altLang="ko-KR" sz="1100" b="1" dirty="0">
                <a:solidFill>
                  <a:schemeClr val="bg1"/>
                </a:solidFill>
                <a:latin typeface="Noto Sans CJK KR Thin" panose="020B0200000000000000" pitchFamily="34" charset="-127"/>
                <a:ea typeface="Noto Sans CJK KR Thin" panose="020B0200000000000000" pitchFamily="34" charset="-127"/>
                <a:cs typeface="Times New Roman" panose="02020603050405020304" pitchFamily="18" charset="0"/>
              </a:rPr>
              <a:t>.</a:t>
            </a:r>
            <a:r>
              <a:rPr lang="ko-KR" altLang="en-US" sz="1100" b="1" dirty="0">
                <a:solidFill>
                  <a:schemeClr val="bg1"/>
                </a:solidFill>
                <a:latin typeface="Noto Sans CJK KR Thin" panose="020B0200000000000000" pitchFamily="34" charset="-127"/>
                <a:ea typeface="Noto Sans CJK KR Thin" panose="020B0200000000000000" pitchFamily="34" charset="-127"/>
                <a:cs typeface="Times New Roman" panose="02020603050405020304" pitchFamily="18" charset="0"/>
              </a:rPr>
              <a:t> </a:t>
            </a:r>
            <a:br>
              <a:rPr lang="en-US" altLang="ko-KR" sz="1100" b="1" dirty="0">
                <a:solidFill>
                  <a:schemeClr val="bg1"/>
                </a:solidFill>
                <a:latin typeface="Noto Sans CJK KR Thin" panose="020B0200000000000000" pitchFamily="34" charset="-127"/>
                <a:ea typeface="Noto Sans CJK KR Thin" panose="020B0200000000000000" pitchFamily="34" charset="-127"/>
                <a:cs typeface="Times New Roman" panose="02020603050405020304" pitchFamily="18" charset="0"/>
              </a:rPr>
            </a:br>
            <a:r>
              <a:rPr lang="en-US" altLang="ko-KR" sz="1100" b="1" dirty="0">
                <a:solidFill>
                  <a:schemeClr val="bg1"/>
                </a:solidFill>
                <a:latin typeface="Noto Sans CJK KR Thin" panose="020B0200000000000000" pitchFamily="34" charset="-127"/>
                <a:ea typeface="Noto Sans CJK KR Thin" panose="020B0200000000000000" pitchFamily="34" charset="-127"/>
                <a:cs typeface="Times New Roman" panose="02020603050405020304" pitchFamily="18" charset="0"/>
              </a:rPr>
              <a:t>HF</a:t>
            </a:r>
            <a:r>
              <a:rPr lang="ko-KR" altLang="en-US" sz="1100" b="1" dirty="0">
                <a:solidFill>
                  <a:schemeClr val="bg1"/>
                </a:solidFill>
                <a:latin typeface="Noto Sans CJK KR Thin" panose="020B0200000000000000" pitchFamily="34" charset="-127"/>
                <a:ea typeface="Noto Sans CJK KR Thin" panose="020B0200000000000000" pitchFamily="34" charset="-127"/>
                <a:cs typeface="Times New Roman" panose="02020603050405020304" pitchFamily="18" charset="0"/>
              </a:rPr>
              <a:t>모드 </a:t>
            </a:r>
            <a:r>
              <a:rPr lang="en-US" altLang="ko-KR" sz="1100" b="1" dirty="0">
                <a:solidFill>
                  <a:schemeClr val="bg1"/>
                </a:solidFill>
                <a:latin typeface="Noto Sans CJK KR Thin" panose="020B0200000000000000" pitchFamily="34" charset="-127"/>
                <a:ea typeface="Noto Sans CJK KR Thin" panose="020B0200000000000000" pitchFamily="34" charset="-127"/>
                <a:cs typeface="Times New Roman" panose="02020603050405020304" pitchFamily="18" charset="0"/>
              </a:rPr>
              <a:t>– </a:t>
            </a:r>
            <a:r>
              <a:rPr lang="ko-KR" altLang="en-US" sz="1100" b="1" dirty="0">
                <a:solidFill>
                  <a:schemeClr val="bg1"/>
                </a:solidFill>
                <a:latin typeface="Noto Sans CJK KR Thin" panose="020B0200000000000000" pitchFamily="34" charset="-127"/>
                <a:ea typeface="Noto Sans CJK KR Thin" panose="020B0200000000000000" pitchFamily="34" charset="-127"/>
                <a:cs typeface="Times New Roman" panose="02020603050405020304" pitchFamily="18" charset="0"/>
              </a:rPr>
              <a:t>생체열에 </a:t>
            </a:r>
            <a:r>
              <a:rPr lang="ko-KR" altLang="en-US" sz="1100" dirty="0">
                <a:solidFill>
                  <a:schemeClr val="bg1"/>
                </a:solidFill>
                <a:latin typeface="+mn-ea"/>
                <a:ea typeface="+mn-ea"/>
                <a:cs typeface="Times New Roman" panose="02020603050405020304" pitchFamily="18" charset="0"/>
              </a:rPr>
              <a:t>의해</a:t>
            </a:r>
            <a:r>
              <a:rPr lang="en-US" altLang="ko-KR" sz="1100" b="1" dirty="0">
                <a:solidFill>
                  <a:schemeClr val="bg1"/>
                </a:solidFill>
                <a:latin typeface="Noto Sans CJK KR Thin" panose="020B0200000000000000" pitchFamily="34" charset="-127"/>
                <a:ea typeface="Noto Sans CJK KR Thin" panose="020B0200000000000000" pitchFamily="34" charset="-127"/>
                <a:cs typeface="Times New Roman" panose="02020603050405020304" pitchFamily="18" charset="0"/>
              </a:rPr>
              <a:t> </a:t>
            </a:r>
            <a:r>
              <a:rPr lang="ko-KR" altLang="en-US" sz="1100" b="1" dirty="0">
                <a:solidFill>
                  <a:schemeClr val="bg1"/>
                </a:solidFill>
                <a:latin typeface="Noto Sans CJK KR Thin" panose="020B0200000000000000" pitchFamily="34" charset="-127"/>
                <a:ea typeface="Noto Sans CJK KR Thin" panose="020B0200000000000000" pitchFamily="34" charset="-127"/>
                <a:cs typeface="Times New Roman" panose="02020603050405020304" pitchFamily="18" charset="0"/>
              </a:rPr>
              <a:t>피부조직 내</a:t>
            </a:r>
            <a:r>
              <a:rPr lang="en-US" altLang="ko-KR" sz="1100" b="1" dirty="0">
                <a:solidFill>
                  <a:schemeClr val="bg1"/>
                </a:solidFill>
                <a:latin typeface="Noto Sans CJK KR Thin" panose="020B0200000000000000" pitchFamily="34" charset="-127"/>
                <a:ea typeface="Noto Sans CJK KR Thin" panose="020B0200000000000000" pitchFamily="34" charset="-127"/>
                <a:cs typeface="Times New Roman" panose="02020603050405020304" pitchFamily="18" charset="0"/>
              </a:rPr>
              <a:t> </a:t>
            </a:r>
            <a:r>
              <a:rPr lang="ko-KR" altLang="en-US" sz="1100" b="1" dirty="0">
                <a:solidFill>
                  <a:schemeClr val="bg1"/>
                </a:solidFill>
                <a:latin typeface="Noto Sans CJK KR Thin" panose="020B0200000000000000" pitchFamily="34" charset="-127"/>
                <a:ea typeface="Noto Sans CJK KR Thin" panose="020B0200000000000000" pitchFamily="34" charset="-127"/>
                <a:cs typeface="Times New Roman" panose="02020603050405020304" pitchFamily="18" charset="0"/>
              </a:rPr>
              <a:t>산소 흡수를 증가시키고 </a:t>
            </a:r>
            <a:r>
              <a:rPr lang="ko-KR" altLang="en-US" sz="1100" b="1" dirty="0" err="1">
                <a:solidFill>
                  <a:schemeClr val="bg1"/>
                </a:solidFill>
                <a:latin typeface="Noto Sans CJK KR Thin" panose="020B0200000000000000" pitchFamily="34" charset="-127"/>
                <a:ea typeface="Noto Sans CJK KR Thin" panose="020B0200000000000000" pitchFamily="34" charset="-127"/>
                <a:cs typeface="Times New Roman" panose="02020603050405020304" pitchFamily="18" charset="0"/>
              </a:rPr>
              <a:t>혈류량을</a:t>
            </a:r>
            <a:r>
              <a:rPr lang="ko-KR" altLang="en-US" sz="1100" b="1" dirty="0">
                <a:solidFill>
                  <a:schemeClr val="bg1"/>
                </a:solidFill>
                <a:latin typeface="Noto Sans CJK KR Thin" panose="020B0200000000000000" pitchFamily="34" charset="-127"/>
                <a:ea typeface="Noto Sans CJK KR Thin" panose="020B0200000000000000" pitchFamily="34" charset="-127"/>
                <a:cs typeface="Times New Roman" panose="02020603050405020304" pitchFamily="18" charset="0"/>
              </a:rPr>
              <a:t> 증가시킵니다</a:t>
            </a:r>
            <a:r>
              <a:rPr lang="en-US" altLang="ko-KR" sz="1100" b="1" dirty="0">
                <a:solidFill>
                  <a:schemeClr val="bg1"/>
                </a:solidFill>
                <a:latin typeface="Noto Sans CJK KR Thin" panose="020B0200000000000000" pitchFamily="34" charset="-127"/>
                <a:ea typeface="Noto Sans CJK KR Thin" panose="020B0200000000000000" pitchFamily="34" charset="-127"/>
                <a:cs typeface="Times New Roman" panose="02020603050405020304" pitchFamily="18" charset="0"/>
              </a:rPr>
              <a:t>.</a:t>
            </a:r>
          </a:p>
        </p:txBody>
      </p:sp>
      <p:sp>
        <p:nvSpPr>
          <p:cNvPr id="16" name="TextBox 15">
            <a:extLst>
              <a:ext uri="{FF2B5EF4-FFF2-40B4-BE49-F238E27FC236}">
                <a16:creationId xmlns:a16="http://schemas.microsoft.com/office/drawing/2014/main" id="{296D0C7B-77D4-3046-9AB4-D8E29B56B63C}"/>
              </a:ext>
            </a:extLst>
          </p:cNvPr>
          <p:cNvSpPr txBox="1"/>
          <p:nvPr/>
        </p:nvSpPr>
        <p:spPr>
          <a:xfrm>
            <a:off x="6862244" y="2077212"/>
            <a:ext cx="3127779" cy="276999"/>
          </a:xfrm>
          <a:prstGeom prst="rect">
            <a:avLst/>
          </a:prstGeom>
          <a:noFill/>
        </p:spPr>
        <p:txBody>
          <a:bodyPr wrap="none" rtlCol="0">
            <a:spAutoFit/>
          </a:bodyPr>
          <a:lstStyle/>
          <a:p>
            <a:r>
              <a:rPr lang="ko-KR" altLang="en-US" sz="1200" dirty="0">
                <a:solidFill>
                  <a:schemeClr val="bg1"/>
                </a:solidFill>
                <a:latin typeface="+mn-ea"/>
                <a:cs typeface="Times New Roman" panose="02020603050405020304" pitchFamily="18" charset="0"/>
              </a:rPr>
              <a:t>는 근육의 수축 이완에 특화 되어 있습니다</a:t>
            </a:r>
            <a:endParaRPr lang="ko-KR" altLang="en-US" sz="1200" dirty="0">
              <a:solidFill>
                <a:schemeClr val="bg1"/>
              </a:solidFill>
              <a:latin typeface="+mn-ea"/>
            </a:endParaRPr>
          </a:p>
        </p:txBody>
      </p:sp>
      <p:sp>
        <p:nvSpPr>
          <p:cNvPr id="23" name="TextBox 22">
            <a:extLst>
              <a:ext uri="{FF2B5EF4-FFF2-40B4-BE49-F238E27FC236}">
                <a16:creationId xmlns:a16="http://schemas.microsoft.com/office/drawing/2014/main" id="{8D4FD1E5-4B85-F071-1BD2-03CE8EEB0664}"/>
              </a:ext>
            </a:extLst>
          </p:cNvPr>
          <p:cNvSpPr txBox="1"/>
          <p:nvPr/>
        </p:nvSpPr>
        <p:spPr>
          <a:xfrm>
            <a:off x="5204958" y="4187365"/>
            <a:ext cx="1512658" cy="307777"/>
          </a:xfrm>
          <a:prstGeom prst="rect">
            <a:avLst/>
          </a:prstGeom>
          <a:noFill/>
        </p:spPr>
        <p:txBody>
          <a:bodyPr wrap="none" rtlCol="0">
            <a:spAutoFit/>
          </a:bodyPr>
          <a:lstStyle/>
          <a:p>
            <a:r>
              <a:rPr lang="en-US" altLang="ko-KR"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Strong Points of</a:t>
            </a:r>
          </a:p>
        </p:txBody>
      </p:sp>
      <p:sp>
        <p:nvSpPr>
          <p:cNvPr id="24" name="TextBox 23">
            <a:extLst>
              <a:ext uri="{FF2B5EF4-FFF2-40B4-BE49-F238E27FC236}">
                <a16:creationId xmlns:a16="http://schemas.microsoft.com/office/drawing/2014/main" id="{933C2769-4375-C5A7-0B48-D896479C1F89}"/>
              </a:ext>
            </a:extLst>
          </p:cNvPr>
          <p:cNvSpPr txBox="1"/>
          <p:nvPr/>
        </p:nvSpPr>
        <p:spPr>
          <a:xfrm>
            <a:off x="5204959" y="4532273"/>
            <a:ext cx="5692070" cy="821379"/>
          </a:xfrm>
          <a:prstGeom prst="rect">
            <a:avLst/>
          </a:prstGeom>
          <a:noFill/>
        </p:spPr>
        <p:txBody>
          <a:bodyPr wrap="square">
            <a:spAutoFit/>
          </a:bodyPr>
          <a:lstStyle/>
          <a:p>
            <a:pPr marL="171450" indent="-171450">
              <a:lnSpc>
                <a:spcPct val="150000"/>
              </a:lnSpc>
              <a:buFont typeface="Arial" panose="020B0604020202020204" pitchFamily="34" charset="0"/>
              <a:buChar char="•"/>
              <a:defRPr/>
            </a:pPr>
            <a:r>
              <a:rPr kumimoji="0" lang="en-US" altLang="ko-KR" sz="1100" dirty="0">
                <a:solidFill>
                  <a:schemeClr val="bg1"/>
                </a:solidFill>
                <a:latin typeface="+mn-ea"/>
                <a:cs typeface="Times New Roman" panose="02020603050405020304" pitchFamily="18" charset="0"/>
              </a:rPr>
              <a:t>Gua sha</a:t>
            </a:r>
            <a:r>
              <a:rPr lang="ko-KR" altLang="en-US" sz="1100" dirty="0">
                <a:solidFill>
                  <a:schemeClr val="bg1"/>
                </a:solidFill>
                <a:latin typeface="+mn-ea"/>
                <a:cs typeface="Times New Roman" panose="02020603050405020304" pitchFamily="18" charset="0"/>
              </a:rPr>
              <a:t> 시너지 효과를 내기 위한 인체공학적 전극</a:t>
            </a:r>
            <a:endParaRPr lang="en-US" altLang="ko-KR" sz="1100" dirty="0">
              <a:solidFill>
                <a:schemeClr val="bg1"/>
              </a:solidFill>
              <a:latin typeface="+mn-ea"/>
              <a:cs typeface="Times New Roman" panose="02020603050405020304" pitchFamily="18" charset="0"/>
            </a:endParaRPr>
          </a:p>
          <a:p>
            <a:pPr marL="171450" indent="-171450">
              <a:lnSpc>
                <a:spcPct val="150000"/>
              </a:lnSpc>
              <a:buFont typeface="Arial" panose="020B0604020202020204" pitchFamily="34" charset="0"/>
              <a:buChar char="•"/>
              <a:defRPr/>
            </a:pPr>
            <a:r>
              <a:rPr kumimoji="0" lang="ko-KR" altLang="en-US" sz="1100" dirty="0">
                <a:solidFill>
                  <a:schemeClr val="bg1"/>
                </a:solidFill>
                <a:latin typeface="+mn-ea"/>
                <a:cs typeface="Times New Roman" panose="02020603050405020304" pitchFamily="18" charset="0"/>
              </a:rPr>
              <a:t>피부 두께에 맞는 시술을 위한 </a:t>
            </a:r>
            <a:r>
              <a:rPr kumimoji="0" lang="en-US" altLang="ko-KR" sz="1100" dirty="0">
                <a:solidFill>
                  <a:schemeClr val="bg1"/>
                </a:solidFill>
                <a:latin typeface="+mn-ea"/>
                <a:cs typeface="Times New Roman" panose="02020603050405020304" pitchFamily="18" charset="0"/>
              </a:rPr>
              <a:t>1,100Khz~3</a:t>
            </a:r>
            <a:r>
              <a:rPr lang="en-US" altLang="ko-KR" sz="1100" dirty="0">
                <a:solidFill>
                  <a:schemeClr val="bg1"/>
                </a:solidFill>
                <a:latin typeface="+mn-ea"/>
                <a:cs typeface="Times New Roman" panose="02020603050405020304" pitchFamily="18" charset="0"/>
              </a:rPr>
              <a:t>,000Khz </a:t>
            </a:r>
            <a:r>
              <a:rPr lang="ko-KR" altLang="en-US" sz="1100" dirty="0">
                <a:solidFill>
                  <a:schemeClr val="bg1"/>
                </a:solidFill>
                <a:latin typeface="+mn-ea"/>
                <a:cs typeface="Times New Roman" panose="02020603050405020304" pitchFamily="18" charset="0"/>
              </a:rPr>
              <a:t>주파수 영역 </a:t>
            </a:r>
            <a:endParaRPr kumimoji="0" lang="en-US" altLang="ko-KR" sz="1100" dirty="0">
              <a:solidFill>
                <a:schemeClr val="bg1"/>
              </a:solidFill>
              <a:latin typeface="+mn-ea"/>
              <a:cs typeface="Times New Roman" panose="02020603050405020304" pitchFamily="18" charset="0"/>
            </a:endParaRPr>
          </a:p>
          <a:p>
            <a:pPr marL="171450" indent="-171450">
              <a:lnSpc>
                <a:spcPct val="150000"/>
              </a:lnSpc>
              <a:buFont typeface="Arial" panose="020B0604020202020204" pitchFamily="34" charset="0"/>
              <a:buChar char="•"/>
              <a:defRPr/>
            </a:pPr>
            <a:r>
              <a:rPr lang="ko-KR" altLang="en-US" sz="1100" dirty="0">
                <a:solidFill>
                  <a:schemeClr val="bg1"/>
                </a:solidFill>
                <a:latin typeface="+mn-ea"/>
                <a:cs typeface="Times New Roman" panose="02020603050405020304" pitchFamily="18" charset="0"/>
              </a:rPr>
              <a:t>저주파 시술의 불편함 해소를 위한 미세 조절 에너지 강도</a:t>
            </a:r>
            <a:endParaRPr lang="en-US" altLang="ko-KR" sz="1100" dirty="0">
              <a:solidFill>
                <a:schemeClr val="bg1"/>
              </a:solidFill>
              <a:latin typeface="+mn-ea"/>
              <a:cs typeface="Times New Roman" panose="02020603050405020304" pitchFamily="18" charset="0"/>
            </a:endParaRPr>
          </a:p>
        </p:txBody>
      </p:sp>
      <p:grpSp>
        <p:nvGrpSpPr>
          <p:cNvPr id="35" name="그룹 34">
            <a:extLst>
              <a:ext uri="{FF2B5EF4-FFF2-40B4-BE49-F238E27FC236}">
                <a16:creationId xmlns:a16="http://schemas.microsoft.com/office/drawing/2014/main" id="{0872AB5D-1CFE-4640-262D-5D5C7C6351CF}"/>
              </a:ext>
            </a:extLst>
          </p:cNvPr>
          <p:cNvGrpSpPr/>
          <p:nvPr/>
        </p:nvGrpSpPr>
        <p:grpSpPr>
          <a:xfrm>
            <a:off x="5277131" y="2053378"/>
            <a:ext cx="1637737" cy="270000"/>
            <a:chOff x="4781834" y="2023747"/>
            <a:chExt cx="1637737" cy="270000"/>
          </a:xfrm>
        </p:grpSpPr>
        <p:pic>
          <p:nvPicPr>
            <p:cNvPr id="33" name="그래픽 32">
              <a:extLst>
                <a:ext uri="{FF2B5EF4-FFF2-40B4-BE49-F238E27FC236}">
                  <a16:creationId xmlns:a16="http://schemas.microsoft.com/office/drawing/2014/main" id="{D7F81240-4290-4053-0C90-886A568668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81834" y="2023747"/>
              <a:ext cx="1111395" cy="270000"/>
            </a:xfrm>
            <a:prstGeom prst="rect">
              <a:avLst/>
            </a:prstGeom>
          </p:spPr>
        </p:pic>
        <p:pic>
          <p:nvPicPr>
            <p:cNvPr id="34" name="그림 33" descr="로고, 폰트, 상징, 그래픽이(가) 표시된 사진&#10;&#10;AI 생성 콘텐츠는 정확하지 않을 수 있습니다.">
              <a:extLst>
                <a:ext uri="{FF2B5EF4-FFF2-40B4-BE49-F238E27FC236}">
                  <a16:creationId xmlns:a16="http://schemas.microsoft.com/office/drawing/2014/main" id="{32025206-4FF8-2FE1-ED68-5EA1466295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4677" y="2070547"/>
              <a:ext cx="474894" cy="223200"/>
            </a:xfrm>
            <a:prstGeom prst="rect">
              <a:avLst/>
            </a:prstGeom>
          </p:spPr>
        </p:pic>
      </p:grpSp>
      <p:grpSp>
        <p:nvGrpSpPr>
          <p:cNvPr id="37" name="그룹 36">
            <a:extLst>
              <a:ext uri="{FF2B5EF4-FFF2-40B4-BE49-F238E27FC236}">
                <a16:creationId xmlns:a16="http://schemas.microsoft.com/office/drawing/2014/main" id="{D71347D5-0F9A-0079-594E-DA0F74BD59AD}"/>
              </a:ext>
            </a:extLst>
          </p:cNvPr>
          <p:cNvGrpSpPr/>
          <p:nvPr/>
        </p:nvGrpSpPr>
        <p:grpSpPr>
          <a:xfrm>
            <a:off x="6692661" y="4150043"/>
            <a:ext cx="1637737" cy="270000"/>
            <a:chOff x="4781834" y="2023747"/>
            <a:chExt cx="1637737" cy="270000"/>
          </a:xfrm>
        </p:grpSpPr>
        <p:pic>
          <p:nvPicPr>
            <p:cNvPr id="38" name="그래픽 37">
              <a:extLst>
                <a:ext uri="{FF2B5EF4-FFF2-40B4-BE49-F238E27FC236}">
                  <a16:creationId xmlns:a16="http://schemas.microsoft.com/office/drawing/2014/main" id="{376A3B2B-2C0B-110E-B6E7-899DA7ED63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81834" y="2023747"/>
              <a:ext cx="1111395" cy="270000"/>
            </a:xfrm>
            <a:prstGeom prst="rect">
              <a:avLst/>
            </a:prstGeom>
          </p:spPr>
        </p:pic>
        <p:pic>
          <p:nvPicPr>
            <p:cNvPr id="39" name="그림 38" descr="로고, 폰트, 상징, 그래픽이(가) 표시된 사진&#10;&#10;AI 생성 콘텐츠는 정확하지 않을 수 있습니다.">
              <a:extLst>
                <a:ext uri="{FF2B5EF4-FFF2-40B4-BE49-F238E27FC236}">
                  <a16:creationId xmlns:a16="http://schemas.microsoft.com/office/drawing/2014/main" id="{E1EC89E4-FE5C-545B-E7B0-86DDD4242F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4677" y="2070547"/>
              <a:ext cx="474894" cy="223200"/>
            </a:xfrm>
            <a:prstGeom prst="rect">
              <a:avLst/>
            </a:prstGeom>
          </p:spPr>
        </p:pic>
      </p:grpSp>
      <p:grpSp>
        <p:nvGrpSpPr>
          <p:cNvPr id="40" name="그룹 39">
            <a:extLst>
              <a:ext uri="{FF2B5EF4-FFF2-40B4-BE49-F238E27FC236}">
                <a16:creationId xmlns:a16="http://schemas.microsoft.com/office/drawing/2014/main" id="{AB009DFF-EC19-FFC1-D6C2-71BBB790FD8C}"/>
              </a:ext>
            </a:extLst>
          </p:cNvPr>
          <p:cNvGrpSpPr/>
          <p:nvPr/>
        </p:nvGrpSpPr>
        <p:grpSpPr>
          <a:xfrm>
            <a:off x="526519" y="6414196"/>
            <a:ext cx="4789631" cy="261610"/>
            <a:chOff x="526519" y="6414196"/>
            <a:chExt cx="4789631" cy="261610"/>
          </a:xfrm>
        </p:grpSpPr>
        <p:pic>
          <p:nvPicPr>
            <p:cNvPr id="41" name="그림 40" descr="텍스트, 폰트, 그래픽, 로고이(가) 표시된 사진&#10;&#10;AI 생성 콘텐츠는 정확하지 않을 수 있습니다.">
              <a:extLst>
                <a:ext uri="{FF2B5EF4-FFF2-40B4-BE49-F238E27FC236}">
                  <a16:creationId xmlns:a16="http://schemas.microsoft.com/office/drawing/2014/main" id="{7A31CB1C-46D0-CD75-0D53-39DECBD6A7A3}"/>
                </a:ext>
              </a:extLst>
            </p:cNvPr>
            <p:cNvPicPr/>
            <p:nvPr/>
          </p:nvPicPr>
          <p:blipFill>
            <a:blip r:embed="rId7">
              <a:extLst>
                <a:ext uri="{28A0092B-C50C-407E-A947-70E740481C1C}">
                  <a14:useLocalDpi xmlns:a14="http://schemas.microsoft.com/office/drawing/2010/main" val="0"/>
                </a:ext>
              </a:extLst>
            </a:blip>
            <a:stretch>
              <a:fillRect/>
            </a:stretch>
          </p:blipFill>
          <p:spPr>
            <a:xfrm>
              <a:off x="526519" y="6468196"/>
              <a:ext cx="900000" cy="164789"/>
            </a:xfrm>
            <a:prstGeom prst="rect">
              <a:avLst/>
            </a:prstGeom>
          </p:spPr>
        </p:pic>
        <p:sp>
          <p:nvSpPr>
            <p:cNvPr id="42" name="TextBox 41">
              <a:extLst>
                <a:ext uri="{FF2B5EF4-FFF2-40B4-BE49-F238E27FC236}">
                  <a16:creationId xmlns:a16="http://schemas.microsoft.com/office/drawing/2014/main" id="{AD6E4E30-0566-89E0-FDB1-92BFE2B5C940}"/>
                </a:ext>
              </a:extLst>
            </p:cNvPr>
            <p:cNvSpPr txBox="1"/>
            <p:nvPr/>
          </p:nvSpPr>
          <p:spPr>
            <a:xfrm>
              <a:off x="1353206" y="6414196"/>
              <a:ext cx="3962944" cy="261610"/>
            </a:xfrm>
            <a:prstGeom prst="rect">
              <a:avLst/>
            </a:prstGeom>
            <a:noFill/>
          </p:spPr>
          <p:txBody>
            <a:bodyPr wrap="none" rtlCol="0">
              <a:spAutoFit/>
            </a:bodyPr>
            <a:lstStyle/>
            <a:p>
              <a:r>
                <a:rPr lang="en-US" altLang="ko-KR" sz="1100">
                  <a:solidFill>
                    <a:schemeClr val="bg1"/>
                  </a:solidFill>
                  <a:latin typeface="Open Sans Light (본문)"/>
                </a:rPr>
                <a:t>, Innovating Aesthetic Medical Devices for Global Healthcare.</a:t>
              </a:r>
            </a:p>
          </p:txBody>
        </p:sp>
      </p:grpSp>
      <p:sp>
        <p:nvSpPr>
          <p:cNvPr id="47" name="타원 46">
            <a:extLst>
              <a:ext uri="{FF2B5EF4-FFF2-40B4-BE49-F238E27FC236}">
                <a16:creationId xmlns:a16="http://schemas.microsoft.com/office/drawing/2014/main" id="{BDC3CCA3-C036-62C5-DDFB-FADD1D05B9C5}"/>
              </a:ext>
            </a:extLst>
          </p:cNvPr>
          <p:cNvSpPr>
            <a:spLocks/>
          </p:cNvSpPr>
          <p:nvPr/>
        </p:nvSpPr>
        <p:spPr>
          <a:xfrm>
            <a:off x="11724299" y="6448164"/>
            <a:ext cx="270000" cy="27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48" name="슬라이드 번호 개체 틀 6">
            <a:extLst>
              <a:ext uri="{FF2B5EF4-FFF2-40B4-BE49-F238E27FC236}">
                <a16:creationId xmlns:a16="http://schemas.microsoft.com/office/drawing/2014/main" id="{6BFCC461-E1E3-AE54-B322-68FF86435B7A}"/>
              </a:ext>
            </a:extLst>
          </p:cNvPr>
          <p:cNvSpPr>
            <a:spLocks noGrp="1"/>
          </p:cNvSpPr>
          <p:nvPr>
            <p:ph type="sldNum" sz="quarter" idx="12"/>
          </p:nvPr>
        </p:nvSpPr>
        <p:spPr>
          <a:xfrm>
            <a:off x="11678311" y="6452359"/>
            <a:ext cx="360000" cy="261610"/>
          </a:xfrm>
        </p:spPr>
        <p:txBody>
          <a:bodyPr/>
          <a:lstStyle/>
          <a:p>
            <a:pPr algn="ctr"/>
            <a:fld id="{87E7843D-FF13-4365-9478-9625B70A2705}" type="slidenum">
              <a:rPr lang="en-US" sz="1200" dirty="0" smtClean="0">
                <a:solidFill>
                  <a:schemeClr val="tx1"/>
                </a:solidFill>
                <a:latin typeface="+mn-ea"/>
              </a:rPr>
              <a:pPr algn="ctr"/>
              <a:t>10</a:t>
            </a:fld>
            <a:endParaRPr lang="en-US" sz="1200" dirty="0">
              <a:solidFill>
                <a:schemeClr val="tx1"/>
              </a:solidFill>
              <a:latin typeface="+mn-ea"/>
              <a:cs typeface="Microsoft GothicNeo"/>
            </a:endParaRPr>
          </a:p>
        </p:txBody>
      </p:sp>
    </p:spTree>
    <p:extLst>
      <p:ext uri="{BB962C8B-B14F-4D97-AF65-F5344CB8AC3E}">
        <p14:creationId xmlns:p14="http://schemas.microsoft.com/office/powerpoint/2010/main" val="3858152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B919D"/>
        </a:solidFill>
        <a:effectLst/>
      </p:bgPr>
    </p:bg>
    <p:spTree>
      <p:nvGrpSpPr>
        <p:cNvPr id="1" name="">
          <a:extLst>
            <a:ext uri="{FF2B5EF4-FFF2-40B4-BE49-F238E27FC236}">
              <a16:creationId xmlns:a16="http://schemas.microsoft.com/office/drawing/2014/main" id="{21F44C9E-0D04-97F9-DF66-8AA5678B5CBA}"/>
            </a:ext>
          </a:extLst>
        </p:cNvPr>
        <p:cNvGrpSpPr/>
        <p:nvPr/>
      </p:nvGrpSpPr>
      <p:grpSpPr>
        <a:xfrm>
          <a:off x="0" y="0"/>
          <a:ext cx="0" cy="0"/>
          <a:chOff x="0" y="0"/>
          <a:chExt cx="0" cy="0"/>
        </a:xfrm>
      </p:grpSpPr>
      <p:sp>
        <p:nvSpPr>
          <p:cNvPr id="6" name="제목 1">
            <a:extLst>
              <a:ext uri="{FF2B5EF4-FFF2-40B4-BE49-F238E27FC236}">
                <a16:creationId xmlns:a16="http://schemas.microsoft.com/office/drawing/2014/main" id="{58CA86D6-14E4-59B0-7DA8-04AA6432F1E7}"/>
              </a:ext>
            </a:extLst>
          </p:cNvPr>
          <p:cNvSpPr txBox="1">
            <a:spLocks/>
          </p:cNvSpPr>
          <p:nvPr/>
        </p:nvSpPr>
        <p:spPr>
          <a:xfrm>
            <a:off x="4511339" y="4041840"/>
            <a:ext cx="3169319" cy="584775"/>
          </a:xfrm>
          <a:prstGeom prst="rect">
            <a:avLst/>
          </a:prstGeom>
          <a:noFill/>
        </p:spPr>
        <p:txBody>
          <a:bodyPr wrap="square">
            <a:spAutoFit/>
          </a:bodyPr>
          <a:lstStyle>
            <a:defPPr>
              <a:defRPr lang="ko-KR"/>
            </a:defPPr>
            <a:lvl1pPr algn="ctr"/>
          </a:lstStyle>
          <a:p>
            <a:r>
              <a:rPr lang="en-US" altLang="ko-KR" sz="3200" dirty="0">
                <a:solidFill>
                  <a:schemeClr val="bg1"/>
                </a:solidFill>
                <a:latin typeface="Open Sans Light (본문)"/>
              </a:rPr>
              <a:t>Thank you !</a:t>
            </a:r>
          </a:p>
        </p:txBody>
      </p:sp>
      <p:pic>
        <p:nvPicPr>
          <p:cNvPr id="5" name="그림 4" descr="폰트, 상징, 로고, 그래픽이(가) 표시된 사진&#10;&#10;AI 생성 콘텐츠는 정확하지 않을 수 있습니다.">
            <a:extLst>
              <a:ext uri="{FF2B5EF4-FFF2-40B4-BE49-F238E27FC236}">
                <a16:creationId xmlns:a16="http://schemas.microsoft.com/office/drawing/2014/main" id="{A7145DE2-E4C2-9C0B-BFCE-640C29680ACF}"/>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4720149" y="2285575"/>
            <a:ext cx="2751701" cy="1616290"/>
          </a:xfrm>
          <a:prstGeom prst="rect">
            <a:avLst/>
          </a:prstGeom>
        </p:spPr>
      </p:pic>
      <p:cxnSp>
        <p:nvCxnSpPr>
          <p:cNvPr id="9" name="직선 연결선 8">
            <a:extLst>
              <a:ext uri="{FF2B5EF4-FFF2-40B4-BE49-F238E27FC236}">
                <a16:creationId xmlns:a16="http://schemas.microsoft.com/office/drawing/2014/main" id="{0F178852-B350-23B4-0DFA-6AD7A4B4E6D3}"/>
              </a:ext>
            </a:extLst>
          </p:cNvPr>
          <p:cNvCxnSpPr/>
          <p:nvPr/>
        </p:nvCxnSpPr>
        <p:spPr>
          <a:xfrm>
            <a:off x="4164329" y="3886625"/>
            <a:ext cx="38633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09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56BD4-9BB4-7A20-5198-5CC3F70C0625}"/>
            </a:ext>
          </a:extLst>
        </p:cNvPr>
        <p:cNvGrpSpPr/>
        <p:nvPr/>
      </p:nvGrpSpPr>
      <p:grpSpPr>
        <a:xfrm>
          <a:off x="0" y="0"/>
          <a:ext cx="0" cy="0"/>
          <a:chOff x="0" y="0"/>
          <a:chExt cx="0" cy="0"/>
        </a:xfrm>
      </p:grpSpPr>
      <p:pic>
        <p:nvPicPr>
          <p:cNvPr id="10" name="그림 9" descr="전자제품, 전자 기기, 정보기기, 멀티미디어이(가) 표시된 사진&#10;&#10;AI 생성 콘텐츠는 정확하지 않을 수 있습니다.">
            <a:extLst>
              <a:ext uri="{FF2B5EF4-FFF2-40B4-BE49-F238E27FC236}">
                <a16:creationId xmlns:a16="http://schemas.microsoft.com/office/drawing/2014/main" id="{5B08B5F6-9B29-19D3-E312-BAEA8C6359A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6" t="34834" r="46675" b="17214"/>
          <a:stretch>
            <a:fillRect/>
          </a:stretch>
        </p:blipFill>
        <p:spPr>
          <a:xfrm>
            <a:off x="0" y="-1"/>
            <a:ext cx="12193200" cy="6858001"/>
          </a:xfrm>
          <a:prstGeom prst="rect">
            <a:avLst/>
          </a:prstGeom>
        </p:spPr>
      </p:pic>
      <p:sp>
        <p:nvSpPr>
          <p:cNvPr id="11" name="TextBox 10">
            <a:extLst>
              <a:ext uri="{FF2B5EF4-FFF2-40B4-BE49-F238E27FC236}">
                <a16:creationId xmlns:a16="http://schemas.microsoft.com/office/drawing/2014/main" id="{BDB053D6-D9B8-E23B-D34D-7FF020FBCE1D}"/>
              </a:ext>
            </a:extLst>
          </p:cNvPr>
          <p:cNvSpPr txBox="1"/>
          <p:nvPr/>
        </p:nvSpPr>
        <p:spPr>
          <a:xfrm>
            <a:off x="658926" y="3665668"/>
            <a:ext cx="3935210" cy="830997"/>
          </a:xfrm>
          <a:prstGeom prst="rect">
            <a:avLst/>
          </a:prstGeom>
          <a:noFill/>
        </p:spPr>
        <p:txBody>
          <a:bodyPr wrap="square">
            <a:spAutoFit/>
          </a:bodyPr>
          <a:lstStyle/>
          <a:p>
            <a:r>
              <a:rPr lang="en-US" altLang="ko-KR" sz="2400">
                <a:solidFill>
                  <a:schemeClr val="bg1"/>
                </a:solidFill>
                <a:latin typeface="Open Sans Light (본문)"/>
                <a:cs typeface="Poppins SemiBold" panose="00000700000000000000" pitchFamily="2" charset="0"/>
              </a:rPr>
              <a:t>Customizable </a:t>
            </a:r>
          </a:p>
          <a:p>
            <a:r>
              <a:rPr lang="en-US" altLang="ko-KR" sz="2400">
                <a:solidFill>
                  <a:schemeClr val="bg1"/>
                </a:solidFill>
                <a:latin typeface="Open Sans Light (본문)"/>
                <a:cs typeface="Poppins SemiBold" panose="00000700000000000000" pitchFamily="2" charset="0"/>
              </a:rPr>
              <a:t>Multi-Function Platform</a:t>
            </a:r>
            <a:endParaRPr lang="ko-KR" altLang="en-US" sz="2400">
              <a:solidFill>
                <a:schemeClr val="bg1"/>
              </a:solidFill>
              <a:latin typeface="Open Sans Light (본문)"/>
              <a:cs typeface="Poppins SemiBold" panose="00000700000000000000" pitchFamily="2" charset="0"/>
            </a:endParaRPr>
          </a:p>
        </p:txBody>
      </p:sp>
      <p:sp>
        <p:nvSpPr>
          <p:cNvPr id="18" name="Shape 3564">
            <a:extLst>
              <a:ext uri="{FF2B5EF4-FFF2-40B4-BE49-F238E27FC236}">
                <a16:creationId xmlns:a16="http://schemas.microsoft.com/office/drawing/2014/main" id="{8BA4989A-B34D-A4B6-6125-39D6786ABBCC}"/>
              </a:ext>
            </a:extLst>
          </p:cNvPr>
          <p:cNvSpPr/>
          <p:nvPr/>
        </p:nvSpPr>
        <p:spPr>
          <a:xfrm>
            <a:off x="504524" y="492078"/>
            <a:ext cx="1648913" cy="205184"/>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b">
            <a:spAutoFit/>
          </a:bodyPr>
          <a:lstStyle>
            <a:lvl1pPr algn="l" defTabSz="825500">
              <a:lnSpc>
                <a:spcPct val="100000"/>
              </a:lnSpc>
              <a:defRPr sz="2000" b="1" cap="all" spc="199">
                <a:solidFill>
                  <a:srgbClr val="686B73"/>
                </a:solidFill>
              </a:defRPr>
            </a:lvl1pPr>
          </a:lstStyle>
          <a:p>
            <a:r>
              <a:rPr lang="en-US" altLang="ko-KR" sz="1000">
                <a:solidFill>
                  <a:schemeClr val="bg1"/>
                </a:solidFill>
              </a:rPr>
              <a:t>Resonating Beauty</a:t>
            </a:r>
          </a:p>
        </p:txBody>
      </p:sp>
      <p:cxnSp>
        <p:nvCxnSpPr>
          <p:cNvPr id="19" name="Straight Connector 3">
            <a:extLst>
              <a:ext uri="{FF2B5EF4-FFF2-40B4-BE49-F238E27FC236}">
                <a16:creationId xmlns:a16="http://schemas.microsoft.com/office/drawing/2014/main" id="{6F7B01DA-3949-452C-7FD8-D9C1F22EB80D}"/>
              </a:ext>
            </a:extLst>
          </p:cNvPr>
          <p:cNvCxnSpPr>
            <a:cxnSpLocks/>
          </p:cNvCxnSpPr>
          <p:nvPr/>
        </p:nvCxnSpPr>
        <p:spPr>
          <a:xfrm>
            <a:off x="526520" y="1241770"/>
            <a:ext cx="5040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pic>
        <p:nvPicPr>
          <p:cNvPr id="2" name="그래픽 1">
            <a:extLst>
              <a:ext uri="{FF2B5EF4-FFF2-40B4-BE49-F238E27FC236}">
                <a16:creationId xmlns:a16="http://schemas.microsoft.com/office/drawing/2014/main" id="{ED25C3D5-69BE-535E-A43D-CE391DFDD9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4525" y="715733"/>
            <a:ext cx="1541364" cy="374456"/>
          </a:xfrm>
          <a:prstGeom prst="rect">
            <a:avLst/>
          </a:prstGeom>
        </p:spPr>
      </p:pic>
      <p:pic>
        <p:nvPicPr>
          <p:cNvPr id="5" name="그림 4">
            <a:extLst>
              <a:ext uri="{FF2B5EF4-FFF2-40B4-BE49-F238E27FC236}">
                <a16:creationId xmlns:a16="http://schemas.microsoft.com/office/drawing/2014/main" id="{C2D6F5B0-30E7-5AB5-6666-F4A0396244B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51699" y="1866890"/>
            <a:ext cx="738187" cy="966788"/>
          </a:xfrm>
          <a:prstGeom prst="rect">
            <a:avLst/>
          </a:prstGeom>
        </p:spPr>
      </p:pic>
      <p:pic>
        <p:nvPicPr>
          <p:cNvPr id="9" name="그림 8">
            <a:extLst>
              <a:ext uri="{FF2B5EF4-FFF2-40B4-BE49-F238E27FC236}">
                <a16:creationId xmlns:a16="http://schemas.microsoft.com/office/drawing/2014/main" id="{E5806823-A3EA-5B95-26C2-864D0896698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099927" y="3348847"/>
            <a:ext cx="752475" cy="985837"/>
          </a:xfrm>
          <a:prstGeom prst="rect">
            <a:avLst/>
          </a:prstGeom>
        </p:spPr>
      </p:pic>
      <p:pic>
        <p:nvPicPr>
          <p:cNvPr id="24" name="그림 23">
            <a:extLst>
              <a:ext uri="{FF2B5EF4-FFF2-40B4-BE49-F238E27FC236}">
                <a16:creationId xmlns:a16="http://schemas.microsoft.com/office/drawing/2014/main" id="{97ABC5FE-1201-4698-7FE4-900B204F4F4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342693" y="2674872"/>
            <a:ext cx="619125" cy="895349"/>
          </a:xfrm>
          <a:prstGeom prst="rect">
            <a:avLst/>
          </a:prstGeom>
        </p:spPr>
      </p:pic>
      <p:pic>
        <p:nvPicPr>
          <p:cNvPr id="27" name="그림 26">
            <a:extLst>
              <a:ext uri="{FF2B5EF4-FFF2-40B4-BE49-F238E27FC236}">
                <a16:creationId xmlns:a16="http://schemas.microsoft.com/office/drawing/2014/main" id="{68463965-DFFC-4874-7F90-60C7D074B00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867690" y="4224213"/>
            <a:ext cx="866774" cy="885825"/>
          </a:xfrm>
          <a:prstGeom prst="rect">
            <a:avLst/>
          </a:prstGeom>
        </p:spPr>
      </p:pic>
      <p:cxnSp>
        <p:nvCxnSpPr>
          <p:cNvPr id="29" name="직선 연결선 28">
            <a:extLst>
              <a:ext uri="{FF2B5EF4-FFF2-40B4-BE49-F238E27FC236}">
                <a16:creationId xmlns:a16="http://schemas.microsoft.com/office/drawing/2014/main" id="{B77028E5-35E1-3D3B-9D7A-E30241073AAB}"/>
              </a:ext>
            </a:extLst>
          </p:cNvPr>
          <p:cNvCxnSpPr>
            <a:cxnSpLocks/>
          </p:cNvCxnSpPr>
          <p:nvPr/>
        </p:nvCxnSpPr>
        <p:spPr>
          <a:xfrm>
            <a:off x="1920898" y="1887355"/>
            <a:ext cx="3618129" cy="36181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B51525F-44B8-84C0-B7A6-BCAD6A01FC11}"/>
              </a:ext>
            </a:extLst>
          </p:cNvPr>
          <p:cNvSpPr txBox="1"/>
          <p:nvPr/>
        </p:nvSpPr>
        <p:spPr>
          <a:xfrm>
            <a:off x="3309620" y="2137459"/>
            <a:ext cx="1997663" cy="261610"/>
          </a:xfrm>
          <a:prstGeom prst="rect">
            <a:avLst/>
          </a:prstGeom>
          <a:noFill/>
        </p:spPr>
        <p:txBody>
          <a:bodyPr wrap="none" rtlCol="0">
            <a:spAutoFit/>
          </a:bodyPr>
          <a:lstStyle/>
          <a:p>
            <a:r>
              <a:rPr lang="en-US" altLang="ko-KR" sz="1100">
                <a:solidFill>
                  <a:schemeClr val="bg1"/>
                </a:solidFill>
                <a:latin typeface="Open Sans Light (본문)"/>
              </a:rPr>
              <a:t>(Adaptive Frequency System)</a:t>
            </a:r>
            <a:endParaRPr lang="ko-KR" altLang="en-US" sz="1100"/>
          </a:p>
        </p:txBody>
      </p:sp>
      <p:sp>
        <p:nvSpPr>
          <p:cNvPr id="51" name="TextBox 50">
            <a:extLst>
              <a:ext uri="{FF2B5EF4-FFF2-40B4-BE49-F238E27FC236}">
                <a16:creationId xmlns:a16="http://schemas.microsoft.com/office/drawing/2014/main" id="{2F351D4B-D124-2573-18AC-9BEE29503E99}"/>
              </a:ext>
            </a:extLst>
          </p:cNvPr>
          <p:cNvSpPr txBox="1"/>
          <p:nvPr/>
        </p:nvSpPr>
        <p:spPr>
          <a:xfrm>
            <a:off x="4001469" y="2910015"/>
            <a:ext cx="2117887" cy="261610"/>
          </a:xfrm>
          <a:prstGeom prst="rect">
            <a:avLst/>
          </a:prstGeom>
          <a:noFill/>
        </p:spPr>
        <p:txBody>
          <a:bodyPr wrap="none" rtlCol="0">
            <a:spAutoFit/>
          </a:bodyPr>
          <a:lstStyle/>
          <a:p>
            <a:r>
              <a:rPr lang="en-US" altLang="ko-KR" sz="1100">
                <a:solidFill>
                  <a:schemeClr val="bg1"/>
                </a:solidFill>
                <a:latin typeface="Open Sans Light (본문)"/>
              </a:rPr>
              <a:t>(Cavitation Absorption System)</a:t>
            </a:r>
            <a:endParaRPr lang="ko-KR" altLang="en-US" sz="1100"/>
          </a:p>
        </p:txBody>
      </p:sp>
      <p:sp>
        <p:nvSpPr>
          <p:cNvPr id="53" name="TextBox 52">
            <a:extLst>
              <a:ext uri="{FF2B5EF4-FFF2-40B4-BE49-F238E27FC236}">
                <a16:creationId xmlns:a16="http://schemas.microsoft.com/office/drawing/2014/main" id="{53F2ABC2-AA67-39AC-58FE-8F358FFD9CB0}"/>
              </a:ext>
            </a:extLst>
          </p:cNvPr>
          <p:cNvSpPr txBox="1"/>
          <p:nvPr/>
        </p:nvSpPr>
        <p:spPr>
          <a:xfrm>
            <a:off x="4867690" y="3582547"/>
            <a:ext cx="1741182" cy="261610"/>
          </a:xfrm>
          <a:prstGeom prst="rect">
            <a:avLst/>
          </a:prstGeom>
          <a:noFill/>
        </p:spPr>
        <p:txBody>
          <a:bodyPr wrap="none" rtlCol="0">
            <a:spAutoFit/>
          </a:bodyPr>
          <a:lstStyle/>
          <a:p>
            <a:r>
              <a:rPr lang="en-US" altLang="ko-KR" sz="1100">
                <a:solidFill>
                  <a:schemeClr val="bg1"/>
                </a:solidFill>
                <a:latin typeface="Open Sans Light (본문)"/>
              </a:rPr>
              <a:t>(Dual Frequency System)</a:t>
            </a:r>
            <a:endParaRPr lang="ko-KR" altLang="en-US" sz="1100"/>
          </a:p>
        </p:txBody>
      </p:sp>
      <p:sp>
        <p:nvSpPr>
          <p:cNvPr id="55" name="TextBox 54">
            <a:extLst>
              <a:ext uri="{FF2B5EF4-FFF2-40B4-BE49-F238E27FC236}">
                <a16:creationId xmlns:a16="http://schemas.microsoft.com/office/drawing/2014/main" id="{DC623460-0475-B02C-2B8D-B6862B06F6E2}"/>
              </a:ext>
            </a:extLst>
          </p:cNvPr>
          <p:cNvSpPr txBox="1"/>
          <p:nvPr/>
        </p:nvSpPr>
        <p:spPr>
          <a:xfrm>
            <a:off x="5762908" y="4413333"/>
            <a:ext cx="1768433" cy="261610"/>
          </a:xfrm>
          <a:prstGeom prst="rect">
            <a:avLst/>
          </a:prstGeom>
          <a:noFill/>
        </p:spPr>
        <p:txBody>
          <a:bodyPr wrap="none" rtlCol="0">
            <a:spAutoFit/>
          </a:bodyPr>
          <a:lstStyle/>
          <a:p>
            <a:r>
              <a:rPr lang="en-US" altLang="ko-KR" sz="1100">
                <a:solidFill>
                  <a:schemeClr val="bg1"/>
                </a:solidFill>
                <a:latin typeface="Open Sans Light (본문)"/>
              </a:rPr>
              <a:t>(Rolling Micro-RF System)</a:t>
            </a:r>
            <a:endParaRPr lang="ko-KR" altLang="en-US" sz="1100"/>
          </a:p>
        </p:txBody>
      </p:sp>
      <p:grpSp>
        <p:nvGrpSpPr>
          <p:cNvPr id="59" name="그룹 58">
            <a:extLst>
              <a:ext uri="{FF2B5EF4-FFF2-40B4-BE49-F238E27FC236}">
                <a16:creationId xmlns:a16="http://schemas.microsoft.com/office/drawing/2014/main" id="{B25BA78F-D33B-768F-265A-3049BDEA038D}"/>
              </a:ext>
            </a:extLst>
          </p:cNvPr>
          <p:cNvGrpSpPr>
            <a:grpSpLocks noGrp="1" noUngrp="1" noRot="1" noMove="1" noResize="1"/>
          </p:cNvGrpSpPr>
          <p:nvPr/>
        </p:nvGrpSpPr>
        <p:grpSpPr>
          <a:xfrm>
            <a:off x="526519" y="6414196"/>
            <a:ext cx="4789631" cy="261610"/>
            <a:chOff x="526519" y="6414196"/>
            <a:chExt cx="4789631" cy="261610"/>
          </a:xfrm>
        </p:grpSpPr>
        <p:pic>
          <p:nvPicPr>
            <p:cNvPr id="25" name="그림 24" descr="텍스트, 폰트, 그래픽, 로고이(가) 표시된 사진&#10;&#10;AI 생성 콘텐츠는 정확하지 않을 수 있습니다.">
              <a:extLst>
                <a:ext uri="{FF2B5EF4-FFF2-40B4-BE49-F238E27FC236}">
                  <a16:creationId xmlns:a16="http://schemas.microsoft.com/office/drawing/2014/main" id="{C0E977C7-C9BD-9076-4671-0FEF4B8A2570}"/>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tretch>
              <a:fillRect/>
            </a:stretch>
          </p:blipFill>
          <p:spPr>
            <a:xfrm>
              <a:off x="526519" y="6468196"/>
              <a:ext cx="900000" cy="164789"/>
            </a:xfrm>
            <a:prstGeom prst="rect">
              <a:avLst/>
            </a:prstGeom>
          </p:spPr>
        </p:pic>
        <p:sp>
          <p:nvSpPr>
            <p:cNvPr id="58" name="TextBox 57">
              <a:extLst>
                <a:ext uri="{FF2B5EF4-FFF2-40B4-BE49-F238E27FC236}">
                  <a16:creationId xmlns:a16="http://schemas.microsoft.com/office/drawing/2014/main" id="{2327B5D3-A482-B03D-F114-607A9571719A}"/>
                </a:ext>
              </a:extLst>
            </p:cNvPr>
            <p:cNvSpPr txBox="1">
              <a:spLocks noGrp="1" noRot="1" noMove="1" noResize="1" noEditPoints="1" noAdjustHandles="1" noChangeArrowheads="1" noChangeShapeType="1"/>
            </p:cNvSpPr>
            <p:nvPr/>
          </p:nvSpPr>
          <p:spPr>
            <a:xfrm>
              <a:off x="1353206" y="6414196"/>
              <a:ext cx="3962944" cy="261610"/>
            </a:xfrm>
            <a:prstGeom prst="rect">
              <a:avLst/>
            </a:prstGeom>
            <a:noFill/>
          </p:spPr>
          <p:txBody>
            <a:bodyPr wrap="none" rtlCol="0">
              <a:spAutoFit/>
            </a:bodyPr>
            <a:lstStyle/>
            <a:p>
              <a:r>
                <a:rPr lang="en-US" altLang="ko-KR" sz="1100">
                  <a:solidFill>
                    <a:schemeClr val="bg1"/>
                  </a:solidFill>
                  <a:latin typeface="Open Sans Light (본문)"/>
                </a:rPr>
                <a:t>, Innovating Aesthetic Medical Devices for Global Healthcare.</a:t>
              </a:r>
            </a:p>
          </p:txBody>
        </p:sp>
      </p:grpSp>
      <p:pic>
        <p:nvPicPr>
          <p:cNvPr id="4" name="그림 3" descr="로고, 폰트, 상징, 그래픽이(가) 표시된 사진&#10;&#10;AI 생성 콘텐츠는 정확하지 않을 수 있습니다.">
            <a:extLst>
              <a:ext uri="{FF2B5EF4-FFF2-40B4-BE49-F238E27FC236}">
                <a16:creationId xmlns:a16="http://schemas.microsoft.com/office/drawing/2014/main" id="{61BC4B91-EB00-025A-FC15-AD607986CBC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99927" y="2690317"/>
            <a:ext cx="497872" cy="234000"/>
          </a:xfrm>
          <a:prstGeom prst="rect">
            <a:avLst/>
          </a:prstGeom>
        </p:spPr>
      </p:pic>
      <p:pic>
        <p:nvPicPr>
          <p:cNvPr id="7" name="그림 6" descr="로고, 폰트, 상징, 그래픽이(가) 표시된 사진&#10;&#10;AI 생성 콘텐츠는 정확하지 않을 수 있습니다.">
            <a:extLst>
              <a:ext uri="{FF2B5EF4-FFF2-40B4-BE49-F238E27FC236}">
                <a16:creationId xmlns:a16="http://schemas.microsoft.com/office/drawing/2014/main" id="{EF890F0C-7B5A-6AFE-FBC5-265D631FBD2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64559" y="3363347"/>
            <a:ext cx="497872" cy="234000"/>
          </a:xfrm>
          <a:prstGeom prst="rect">
            <a:avLst/>
          </a:prstGeom>
        </p:spPr>
      </p:pic>
      <p:pic>
        <p:nvPicPr>
          <p:cNvPr id="12" name="그림 11" descr="로고, 폰트, 그래픽, 상징이(가) 표시된 사진&#10;&#10;AI 생성 콘텐츠는 정확하지 않을 수 있습니다.">
            <a:extLst>
              <a:ext uri="{FF2B5EF4-FFF2-40B4-BE49-F238E27FC236}">
                <a16:creationId xmlns:a16="http://schemas.microsoft.com/office/drawing/2014/main" id="{A8C959B2-9B05-E1F7-9136-BE990597532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56108" y="4194133"/>
            <a:ext cx="497872" cy="234000"/>
          </a:xfrm>
          <a:prstGeom prst="rect">
            <a:avLst/>
          </a:prstGeom>
        </p:spPr>
      </p:pic>
      <p:pic>
        <p:nvPicPr>
          <p:cNvPr id="14" name="그림 13">
            <a:extLst>
              <a:ext uri="{FF2B5EF4-FFF2-40B4-BE49-F238E27FC236}">
                <a16:creationId xmlns:a16="http://schemas.microsoft.com/office/drawing/2014/main" id="{53BCFE6A-D87A-4EE9-D582-64B747539D2F}"/>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3403319" y="1924540"/>
            <a:ext cx="497872" cy="234000"/>
          </a:xfrm>
          <a:prstGeom prst="rect">
            <a:avLst/>
          </a:prstGeom>
        </p:spPr>
      </p:pic>
      <p:sp>
        <p:nvSpPr>
          <p:cNvPr id="6" name="타원 5">
            <a:extLst>
              <a:ext uri="{FF2B5EF4-FFF2-40B4-BE49-F238E27FC236}">
                <a16:creationId xmlns:a16="http://schemas.microsoft.com/office/drawing/2014/main" id="{B3AB3C08-3D9D-F763-3C8E-58E841C42EB1}"/>
              </a:ext>
            </a:extLst>
          </p:cNvPr>
          <p:cNvSpPr>
            <a:spLocks/>
          </p:cNvSpPr>
          <p:nvPr/>
        </p:nvSpPr>
        <p:spPr>
          <a:xfrm>
            <a:off x="11724299" y="6448164"/>
            <a:ext cx="270000" cy="27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슬라이드 번호 개체 틀 6">
            <a:extLst>
              <a:ext uri="{FF2B5EF4-FFF2-40B4-BE49-F238E27FC236}">
                <a16:creationId xmlns:a16="http://schemas.microsoft.com/office/drawing/2014/main" id="{A440686D-6341-4DDB-7FEA-3DE01F2477E6}"/>
              </a:ext>
            </a:extLst>
          </p:cNvPr>
          <p:cNvSpPr>
            <a:spLocks noGrp="1"/>
          </p:cNvSpPr>
          <p:nvPr>
            <p:ph type="sldNum" sz="quarter" idx="12"/>
          </p:nvPr>
        </p:nvSpPr>
        <p:spPr>
          <a:xfrm>
            <a:off x="11750983" y="6452359"/>
            <a:ext cx="216632" cy="261610"/>
          </a:xfrm>
        </p:spPr>
        <p:txBody>
          <a:bodyPr/>
          <a:lstStyle/>
          <a:p>
            <a:pPr algn="ctr"/>
            <a:fld id="{87E7843D-FF13-4365-9478-9625B70A2705}" type="slidenum">
              <a:rPr lang="en-US" sz="1200" dirty="0" smtClean="0">
                <a:solidFill>
                  <a:srgbClr val="4A4E5A"/>
                </a:solidFill>
                <a:latin typeface="+mn-ea"/>
              </a:rPr>
              <a:pPr algn="ctr"/>
              <a:t>2</a:t>
            </a:fld>
            <a:endParaRPr lang="en-US" sz="1200">
              <a:solidFill>
                <a:srgbClr val="4A4E5A"/>
              </a:solidFill>
              <a:latin typeface="+mn-ea"/>
              <a:cs typeface="Microsoft GothicNeo"/>
            </a:endParaRPr>
          </a:p>
        </p:txBody>
      </p:sp>
    </p:spTree>
    <p:extLst>
      <p:ext uri="{BB962C8B-B14F-4D97-AF65-F5344CB8AC3E}">
        <p14:creationId xmlns:p14="http://schemas.microsoft.com/office/powerpoint/2010/main" val="191279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0AB83BF9-05D1-EF7F-E621-011B5389F5C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9415F127-5A73-3A4A-1229-26BAE834F02E}"/>
              </a:ext>
            </a:extLst>
          </p:cNvPr>
          <p:cNvSpPr txBox="1"/>
          <p:nvPr/>
        </p:nvSpPr>
        <p:spPr>
          <a:xfrm>
            <a:off x="3175168" y="1778925"/>
            <a:ext cx="5841663" cy="461665"/>
          </a:xfrm>
          <a:prstGeom prst="rect">
            <a:avLst/>
          </a:prstGeom>
          <a:noFill/>
        </p:spPr>
        <p:txBody>
          <a:bodyPr wrap="square">
            <a:spAutoFit/>
          </a:bodyPr>
          <a:lstStyle/>
          <a:p>
            <a:r>
              <a:rPr lang="en-US" altLang="ko-KR" sz="2400">
                <a:solidFill>
                  <a:schemeClr val="bg1"/>
                </a:solidFill>
                <a:latin typeface="Open Sans Light (본문)"/>
                <a:cs typeface="Poppins SemiBold" panose="00000700000000000000" pitchFamily="2" charset="0"/>
              </a:rPr>
              <a:t>Compact Power, Multi-Frequency Care</a:t>
            </a:r>
          </a:p>
        </p:txBody>
      </p:sp>
      <p:sp>
        <p:nvSpPr>
          <p:cNvPr id="15" name="Shape 3564">
            <a:extLst>
              <a:ext uri="{FF2B5EF4-FFF2-40B4-BE49-F238E27FC236}">
                <a16:creationId xmlns:a16="http://schemas.microsoft.com/office/drawing/2014/main" id="{A4A3524D-0562-50A1-7661-A95040B62636}"/>
              </a:ext>
            </a:extLst>
          </p:cNvPr>
          <p:cNvSpPr/>
          <p:nvPr/>
        </p:nvSpPr>
        <p:spPr>
          <a:xfrm>
            <a:off x="504524" y="492078"/>
            <a:ext cx="1885901" cy="205184"/>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b">
            <a:spAutoFit/>
          </a:bodyPr>
          <a:lstStyle>
            <a:lvl1pPr algn="l" defTabSz="825500">
              <a:lnSpc>
                <a:spcPct val="100000"/>
              </a:lnSpc>
              <a:defRPr sz="2000" b="1" cap="all" spc="199">
                <a:solidFill>
                  <a:srgbClr val="686B73"/>
                </a:solidFill>
              </a:defRPr>
            </a:lvl1pPr>
          </a:lstStyle>
          <a:p>
            <a:r>
              <a:rPr lang="en-US" altLang="ko-KR" sz="1000">
                <a:solidFill>
                  <a:schemeClr val="bg1"/>
                </a:solidFill>
              </a:rPr>
              <a:t>TECHNOLOGY OVERVIEW</a:t>
            </a:r>
          </a:p>
        </p:txBody>
      </p:sp>
      <p:cxnSp>
        <p:nvCxnSpPr>
          <p:cNvPr id="16" name="Straight Connector 3">
            <a:extLst>
              <a:ext uri="{FF2B5EF4-FFF2-40B4-BE49-F238E27FC236}">
                <a16:creationId xmlns:a16="http://schemas.microsoft.com/office/drawing/2014/main" id="{44957DF4-0CC8-8205-31B4-88B296342931}"/>
              </a:ext>
            </a:extLst>
          </p:cNvPr>
          <p:cNvCxnSpPr>
            <a:cxnSpLocks/>
          </p:cNvCxnSpPr>
          <p:nvPr/>
        </p:nvCxnSpPr>
        <p:spPr>
          <a:xfrm>
            <a:off x="526520" y="1241770"/>
            <a:ext cx="5040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grpSp>
        <p:nvGrpSpPr>
          <p:cNvPr id="18" name="그룹 17">
            <a:extLst>
              <a:ext uri="{FF2B5EF4-FFF2-40B4-BE49-F238E27FC236}">
                <a16:creationId xmlns:a16="http://schemas.microsoft.com/office/drawing/2014/main" id="{15863A86-3415-B1B4-5ACD-D8AFF3112DAA}"/>
              </a:ext>
            </a:extLst>
          </p:cNvPr>
          <p:cNvGrpSpPr/>
          <p:nvPr/>
        </p:nvGrpSpPr>
        <p:grpSpPr>
          <a:xfrm>
            <a:off x="526519" y="6414196"/>
            <a:ext cx="4789631" cy="261610"/>
            <a:chOff x="526519" y="6414196"/>
            <a:chExt cx="4789631" cy="261610"/>
          </a:xfrm>
        </p:grpSpPr>
        <p:pic>
          <p:nvPicPr>
            <p:cNvPr id="19" name="그림 18" descr="텍스트, 폰트, 그래픽, 로고이(가) 표시된 사진&#10;&#10;AI 생성 콘텐츠는 정확하지 않을 수 있습니다.">
              <a:extLst>
                <a:ext uri="{FF2B5EF4-FFF2-40B4-BE49-F238E27FC236}">
                  <a16:creationId xmlns:a16="http://schemas.microsoft.com/office/drawing/2014/main" id="{655A6F61-D0F7-E636-349A-252484EFE555}"/>
                </a:ext>
              </a:extLst>
            </p:cNvPr>
            <p:cNvPicPr/>
            <p:nvPr/>
          </p:nvPicPr>
          <p:blipFill>
            <a:blip r:embed="rId4">
              <a:extLst>
                <a:ext uri="{28A0092B-C50C-407E-A947-70E740481C1C}">
                  <a14:useLocalDpi xmlns:a14="http://schemas.microsoft.com/office/drawing/2010/main" val="0"/>
                </a:ext>
              </a:extLst>
            </a:blip>
            <a:stretch>
              <a:fillRect/>
            </a:stretch>
          </p:blipFill>
          <p:spPr>
            <a:xfrm>
              <a:off x="526519" y="6468196"/>
              <a:ext cx="900000" cy="164789"/>
            </a:xfrm>
            <a:prstGeom prst="rect">
              <a:avLst/>
            </a:prstGeom>
          </p:spPr>
        </p:pic>
        <p:sp>
          <p:nvSpPr>
            <p:cNvPr id="20" name="TextBox 19">
              <a:extLst>
                <a:ext uri="{FF2B5EF4-FFF2-40B4-BE49-F238E27FC236}">
                  <a16:creationId xmlns:a16="http://schemas.microsoft.com/office/drawing/2014/main" id="{65CDBB96-9A95-A159-7BEB-94A10A7A9647}"/>
                </a:ext>
              </a:extLst>
            </p:cNvPr>
            <p:cNvSpPr txBox="1"/>
            <p:nvPr/>
          </p:nvSpPr>
          <p:spPr>
            <a:xfrm>
              <a:off x="1353206" y="6414196"/>
              <a:ext cx="3962944" cy="261610"/>
            </a:xfrm>
            <a:prstGeom prst="rect">
              <a:avLst/>
            </a:prstGeom>
            <a:noFill/>
          </p:spPr>
          <p:txBody>
            <a:bodyPr wrap="none" rtlCol="0">
              <a:spAutoFit/>
            </a:bodyPr>
            <a:lstStyle/>
            <a:p>
              <a:r>
                <a:rPr lang="en-US" altLang="ko-KR" sz="1100">
                  <a:solidFill>
                    <a:schemeClr val="bg1"/>
                  </a:solidFill>
                  <a:latin typeface="Open Sans Light (본문)"/>
                </a:rPr>
                <a:t>, Innovating Aesthetic Medical Devices for Global Healthcare.</a:t>
              </a:r>
            </a:p>
          </p:txBody>
        </p:sp>
      </p:grpSp>
      <p:sp>
        <p:nvSpPr>
          <p:cNvPr id="25" name="TextBox 24">
            <a:extLst>
              <a:ext uri="{FF2B5EF4-FFF2-40B4-BE49-F238E27FC236}">
                <a16:creationId xmlns:a16="http://schemas.microsoft.com/office/drawing/2014/main" id="{24B6346F-6D35-41C7-97E3-4C4F7DFA12F2}"/>
              </a:ext>
            </a:extLst>
          </p:cNvPr>
          <p:cNvSpPr txBox="1"/>
          <p:nvPr/>
        </p:nvSpPr>
        <p:spPr>
          <a:xfrm>
            <a:off x="3175169" y="2239846"/>
            <a:ext cx="5136342" cy="478593"/>
          </a:xfrm>
          <a:prstGeom prst="rect">
            <a:avLst/>
          </a:prstGeom>
          <a:noFill/>
        </p:spPr>
        <p:txBody>
          <a:bodyPr wrap="none" rtlCol="0">
            <a:spAutoFit/>
          </a:bodyPr>
          <a:lstStyle/>
          <a:p>
            <a:pPr marL="171450" indent="-171450">
              <a:lnSpc>
                <a:spcPct val="120000"/>
              </a:lnSpc>
              <a:buFont typeface="Arial" panose="020B0604020202020204" pitchFamily="34" charset="0"/>
              <a:buChar char="•"/>
            </a:pPr>
            <a:r>
              <a:rPr lang="ko-KR" altLang="en-US" sz="1100" err="1">
                <a:solidFill>
                  <a:schemeClr val="bg1"/>
                </a:solidFill>
                <a:latin typeface="+mn-ea"/>
              </a:rPr>
              <a:t>페이셜</a:t>
            </a:r>
            <a:r>
              <a:rPr lang="ko-KR" altLang="en-US" sz="1100">
                <a:solidFill>
                  <a:schemeClr val="bg1"/>
                </a:solidFill>
                <a:latin typeface="+mn-ea"/>
              </a:rPr>
              <a:t> 스킨 케어에 집중한 </a:t>
            </a:r>
            <a:r>
              <a:rPr lang="en-US" altLang="ko-KR" sz="1100">
                <a:solidFill>
                  <a:schemeClr val="bg1"/>
                </a:solidFill>
                <a:latin typeface="+mn-ea"/>
              </a:rPr>
              <a:t>3/10/17Mhz</a:t>
            </a:r>
            <a:r>
              <a:rPr lang="ko-KR" altLang="en-US" sz="1100">
                <a:solidFill>
                  <a:schemeClr val="bg1"/>
                </a:solidFill>
                <a:latin typeface="+mn-ea"/>
              </a:rPr>
              <a:t>의 멀티 초음파와 </a:t>
            </a:r>
            <a:r>
              <a:rPr lang="en-US" altLang="ko-KR" sz="1100">
                <a:solidFill>
                  <a:schemeClr val="bg1"/>
                </a:solidFill>
                <a:latin typeface="+mn-ea"/>
              </a:rPr>
              <a:t>23Ø</a:t>
            </a:r>
            <a:r>
              <a:rPr lang="ko-KR" altLang="en-US" sz="1100">
                <a:solidFill>
                  <a:schemeClr val="bg1"/>
                </a:solidFill>
                <a:latin typeface="+mn-ea"/>
              </a:rPr>
              <a:t> </a:t>
            </a:r>
            <a:r>
              <a:rPr lang="ko-KR" altLang="en-US" sz="1100" err="1">
                <a:solidFill>
                  <a:schemeClr val="bg1"/>
                </a:solidFill>
                <a:latin typeface="+mn-ea"/>
              </a:rPr>
              <a:t>컴팩트</a:t>
            </a:r>
            <a:r>
              <a:rPr lang="ko-KR" altLang="en-US" sz="1100">
                <a:solidFill>
                  <a:schemeClr val="bg1"/>
                </a:solidFill>
                <a:latin typeface="+mn-ea"/>
              </a:rPr>
              <a:t> 도자</a:t>
            </a:r>
            <a:endParaRPr lang="en-US" altLang="ko-KR" sz="1100">
              <a:solidFill>
                <a:schemeClr val="bg1"/>
              </a:solidFill>
              <a:latin typeface="+mn-ea"/>
            </a:endParaRPr>
          </a:p>
          <a:p>
            <a:pPr marL="171450" indent="-171450">
              <a:lnSpc>
                <a:spcPct val="120000"/>
              </a:lnSpc>
              <a:buFont typeface="Arial" panose="020B0604020202020204" pitchFamily="34" charset="0"/>
              <a:buChar char="•"/>
            </a:pPr>
            <a:r>
              <a:rPr lang="ko-KR" altLang="en-US" sz="1100">
                <a:solidFill>
                  <a:schemeClr val="bg1"/>
                </a:solidFill>
                <a:latin typeface="+mn-ea"/>
              </a:rPr>
              <a:t>멀티 주파수 초음파와 냉각 기능</a:t>
            </a:r>
            <a:r>
              <a:rPr lang="en-US" altLang="ko-KR" sz="1100">
                <a:solidFill>
                  <a:schemeClr val="bg1"/>
                </a:solidFill>
                <a:latin typeface="+mn-ea"/>
              </a:rPr>
              <a:t>, </a:t>
            </a:r>
            <a:r>
              <a:rPr lang="ko-KR" altLang="en-US" sz="1100">
                <a:solidFill>
                  <a:schemeClr val="bg1"/>
                </a:solidFill>
                <a:latin typeface="+mn-ea"/>
              </a:rPr>
              <a:t>동시 또는 개별 동작 가능</a:t>
            </a:r>
            <a:endParaRPr lang="en-US" altLang="ko-KR" sz="1100">
              <a:solidFill>
                <a:schemeClr val="bg1"/>
              </a:solidFill>
              <a:latin typeface="+mn-ea"/>
            </a:endParaRPr>
          </a:p>
        </p:txBody>
      </p:sp>
      <p:sp>
        <p:nvSpPr>
          <p:cNvPr id="59" name="TextBox 58">
            <a:extLst>
              <a:ext uri="{FF2B5EF4-FFF2-40B4-BE49-F238E27FC236}">
                <a16:creationId xmlns:a16="http://schemas.microsoft.com/office/drawing/2014/main" id="{80DF17FA-F163-FD59-3F29-3EF48E6099B8}"/>
              </a:ext>
            </a:extLst>
          </p:cNvPr>
          <p:cNvSpPr txBox="1"/>
          <p:nvPr/>
        </p:nvSpPr>
        <p:spPr>
          <a:xfrm>
            <a:off x="3637865" y="4670096"/>
            <a:ext cx="5226735" cy="681725"/>
          </a:xfrm>
          <a:prstGeom prst="rect">
            <a:avLst/>
          </a:prstGeom>
          <a:noFill/>
        </p:spPr>
        <p:txBody>
          <a:bodyPr wrap="square" rtlCol="0">
            <a:spAutoFit/>
          </a:bodyPr>
          <a:lstStyle/>
          <a:p>
            <a:pPr>
              <a:lnSpc>
                <a:spcPct val="120000"/>
              </a:lnSpc>
            </a:pPr>
            <a:r>
              <a:rPr lang="ko-KR" altLang="en-US" sz="1100">
                <a:solidFill>
                  <a:schemeClr val="bg1"/>
                </a:solidFill>
                <a:latin typeface="+mn-ea"/>
              </a:rPr>
              <a:t>비타민 성분이 함유된 화장품은 </a:t>
            </a:r>
            <a:r>
              <a:rPr lang="en-US" altLang="ko-KR" sz="1100">
                <a:solidFill>
                  <a:schemeClr val="bg1"/>
                </a:solidFill>
                <a:latin typeface="+mn-ea"/>
              </a:rPr>
              <a:t>40 °C </a:t>
            </a:r>
            <a:r>
              <a:rPr lang="ko-KR" altLang="en-US" sz="1100">
                <a:solidFill>
                  <a:schemeClr val="bg1"/>
                </a:solidFill>
                <a:latin typeface="+mn-ea"/>
              </a:rPr>
              <a:t>이상에서 안정성이 떨어져 점차 변형이 일어납니다</a:t>
            </a:r>
            <a:r>
              <a:rPr lang="en-US" altLang="ko-KR" sz="1100">
                <a:solidFill>
                  <a:schemeClr val="bg1"/>
                </a:solidFill>
                <a:latin typeface="+mn-ea"/>
              </a:rPr>
              <a:t>. UMS-C</a:t>
            </a:r>
            <a:r>
              <a:rPr lang="ko-KR" altLang="en-US" sz="1100">
                <a:solidFill>
                  <a:schemeClr val="bg1"/>
                </a:solidFill>
                <a:latin typeface="+mn-ea"/>
              </a:rPr>
              <a:t>는 </a:t>
            </a:r>
            <a:r>
              <a:rPr lang="ko-KR" altLang="en-US" sz="1100" err="1">
                <a:solidFill>
                  <a:schemeClr val="bg1"/>
                </a:solidFill>
                <a:latin typeface="+mn-ea"/>
              </a:rPr>
              <a:t>펠티어</a:t>
            </a:r>
            <a:r>
              <a:rPr lang="ko-KR" altLang="en-US" sz="1100">
                <a:solidFill>
                  <a:schemeClr val="bg1"/>
                </a:solidFill>
                <a:latin typeface="+mn-ea"/>
              </a:rPr>
              <a:t> 기반 쿨링 기술을 통해 핸들도자 온도를 제어하여</a:t>
            </a:r>
            <a:r>
              <a:rPr lang="en-US" altLang="ko-KR" sz="1100">
                <a:solidFill>
                  <a:schemeClr val="bg1"/>
                </a:solidFill>
                <a:latin typeface="+mn-ea"/>
              </a:rPr>
              <a:t>, </a:t>
            </a:r>
            <a:r>
              <a:rPr lang="ko-KR" altLang="en-US" sz="1100">
                <a:solidFill>
                  <a:schemeClr val="bg1"/>
                </a:solidFill>
                <a:latin typeface="+mn-ea"/>
              </a:rPr>
              <a:t>화장품 성분을 안전하게 보호하고 피부 흡수를 극대화합니다</a:t>
            </a:r>
            <a:r>
              <a:rPr lang="en-US" altLang="ko-KR" sz="1100">
                <a:solidFill>
                  <a:schemeClr val="bg1"/>
                </a:solidFill>
                <a:latin typeface="+mn-ea"/>
              </a:rPr>
              <a:t>.</a:t>
            </a:r>
          </a:p>
        </p:txBody>
      </p:sp>
      <p:sp>
        <p:nvSpPr>
          <p:cNvPr id="60" name="TextBox 59">
            <a:extLst>
              <a:ext uri="{FF2B5EF4-FFF2-40B4-BE49-F238E27FC236}">
                <a16:creationId xmlns:a16="http://schemas.microsoft.com/office/drawing/2014/main" id="{3037305D-DCB9-1220-650F-AD61A441055C}"/>
              </a:ext>
            </a:extLst>
          </p:cNvPr>
          <p:cNvSpPr txBox="1"/>
          <p:nvPr/>
        </p:nvSpPr>
        <p:spPr>
          <a:xfrm>
            <a:off x="3637865" y="5331131"/>
            <a:ext cx="5480513" cy="600164"/>
          </a:xfrm>
          <a:prstGeom prst="rect">
            <a:avLst/>
          </a:prstGeom>
          <a:noFill/>
        </p:spPr>
        <p:txBody>
          <a:bodyPr wrap="square" rtlCol="0">
            <a:spAutoFit/>
          </a:bodyPr>
          <a:lstStyle/>
          <a:p>
            <a:r>
              <a:rPr lang="en-US" altLang="ko-KR" sz="11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Vitamin-based cosmetics lose stability above 40°C, gradually leading to ingredient degradation. UMS-C, with Peltier cooling technology, controls electrode temperature to preserve ingredient integrity and maximize skin absorption.</a:t>
            </a:r>
          </a:p>
        </p:txBody>
      </p:sp>
      <p:sp>
        <p:nvSpPr>
          <p:cNvPr id="61" name="TextBox 60">
            <a:extLst>
              <a:ext uri="{FF2B5EF4-FFF2-40B4-BE49-F238E27FC236}">
                <a16:creationId xmlns:a16="http://schemas.microsoft.com/office/drawing/2014/main" id="{53D732DF-349A-A370-BAE9-BB78CF9251A8}"/>
              </a:ext>
            </a:extLst>
          </p:cNvPr>
          <p:cNvSpPr txBox="1"/>
          <p:nvPr/>
        </p:nvSpPr>
        <p:spPr>
          <a:xfrm>
            <a:off x="3175168" y="2696164"/>
            <a:ext cx="5727363" cy="430887"/>
          </a:xfrm>
          <a:prstGeom prst="rect">
            <a:avLst/>
          </a:prstGeom>
          <a:noFill/>
        </p:spPr>
        <p:txBody>
          <a:bodyPr wrap="square" rtlCol="0">
            <a:spAutoFit/>
          </a:bodyPr>
          <a:lstStyle/>
          <a:p>
            <a:pPr marL="171450" indent="-171450">
              <a:buFont typeface="Arial" panose="020B0604020202020204" pitchFamily="34" charset="0"/>
              <a:buChar char="•"/>
            </a:pPr>
            <a:r>
              <a:rPr lang="en-US" altLang="ko-KR" sz="11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3/10/17 MHz Multi-Ultrasound &amp; 23Ø Compact Electrode for Facial Care</a:t>
            </a:r>
          </a:p>
          <a:p>
            <a:pPr marL="171450" indent="-171450">
              <a:buFont typeface="Arial" panose="020B0604020202020204" pitchFamily="34" charset="0"/>
              <a:buChar char="•"/>
            </a:pPr>
            <a:r>
              <a:rPr lang="en-US" altLang="ko-KR" sz="11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Multi-frequency ultrasound with cooling, operable together or separately</a:t>
            </a:r>
          </a:p>
        </p:txBody>
      </p:sp>
      <p:pic>
        <p:nvPicPr>
          <p:cNvPr id="65" name="그림 64" descr="빛이(가) 표시된 사진&#10;&#10;AI 생성 콘텐츠는 정확하지 않을 수 있습니다.">
            <a:extLst>
              <a:ext uri="{FF2B5EF4-FFF2-40B4-BE49-F238E27FC236}">
                <a16:creationId xmlns:a16="http://schemas.microsoft.com/office/drawing/2014/main" id="{D2E280D3-A1B8-DCA3-6ED5-E0EACD17DB4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l="1" r="16685"/>
          <a:stretch>
            <a:fillRect/>
          </a:stretch>
        </p:blipFill>
        <p:spPr>
          <a:xfrm>
            <a:off x="8565099" y="618750"/>
            <a:ext cx="3626901" cy="3010985"/>
          </a:xfrm>
          <a:prstGeom prst="rect">
            <a:avLst/>
          </a:prstGeom>
        </p:spPr>
      </p:pic>
      <p:sp>
        <p:nvSpPr>
          <p:cNvPr id="66" name="TextBox 65">
            <a:extLst>
              <a:ext uri="{FF2B5EF4-FFF2-40B4-BE49-F238E27FC236}">
                <a16:creationId xmlns:a16="http://schemas.microsoft.com/office/drawing/2014/main" id="{F30E7828-7597-DDEF-9C8F-01F7857DE326}"/>
              </a:ext>
            </a:extLst>
          </p:cNvPr>
          <p:cNvSpPr txBox="1"/>
          <p:nvPr/>
        </p:nvSpPr>
        <p:spPr>
          <a:xfrm>
            <a:off x="7834895" y="3411641"/>
            <a:ext cx="809837" cy="338554"/>
          </a:xfrm>
          <a:prstGeom prst="rect">
            <a:avLst/>
          </a:prstGeom>
          <a:noFill/>
        </p:spPr>
        <p:txBody>
          <a:bodyPr wrap="none" rtlCol="0">
            <a:spAutoFit/>
          </a:bodyPr>
          <a:lstStyle/>
          <a:p>
            <a:r>
              <a:rPr lang="en-US" altLang="ko-KR" sz="1600">
                <a:solidFill>
                  <a:schemeClr val="bg1"/>
                </a:solidFill>
                <a:latin typeface="Open Sans SemiBold" panose="020F0502020204030204" pitchFamily="34" charset="0"/>
                <a:ea typeface="Open Sans SemiBold" panose="020F0502020204030204" pitchFamily="34" charset="0"/>
                <a:cs typeface="Open Sans SemiBold" panose="020F0502020204030204" pitchFamily="34" charset="0"/>
              </a:rPr>
              <a:t>23mm</a:t>
            </a:r>
            <a:endParaRPr lang="ko-KR" altLang="en-US" sz="1600">
              <a:solidFill>
                <a:schemeClr val="bg1"/>
              </a:solidFill>
              <a:latin typeface="Open Sans SemiBold" panose="020F0502020204030204" pitchFamily="34" charset="0"/>
              <a:cs typeface="Open Sans SemiBold" panose="020F0502020204030204" pitchFamily="34" charset="0"/>
            </a:endParaRPr>
          </a:p>
        </p:txBody>
      </p:sp>
      <p:cxnSp>
        <p:nvCxnSpPr>
          <p:cNvPr id="69" name="직선 연결선 68">
            <a:extLst>
              <a:ext uri="{FF2B5EF4-FFF2-40B4-BE49-F238E27FC236}">
                <a16:creationId xmlns:a16="http://schemas.microsoft.com/office/drawing/2014/main" id="{FD49ECB6-6C1E-9813-DBEB-4F121141E493}"/>
              </a:ext>
            </a:extLst>
          </p:cNvPr>
          <p:cNvCxnSpPr>
            <a:cxnSpLocks/>
          </p:cNvCxnSpPr>
          <p:nvPr/>
        </p:nvCxnSpPr>
        <p:spPr>
          <a:xfrm flipV="1">
            <a:off x="2664259" y="4618049"/>
            <a:ext cx="973606" cy="731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직사각형 71">
            <a:extLst>
              <a:ext uri="{FF2B5EF4-FFF2-40B4-BE49-F238E27FC236}">
                <a16:creationId xmlns:a16="http://schemas.microsoft.com/office/drawing/2014/main" id="{6CFE4576-2A1C-9397-801E-0980136FCA1A}"/>
              </a:ext>
            </a:extLst>
          </p:cNvPr>
          <p:cNvSpPr/>
          <p:nvPr/>
        </p:nvSpPr>
        <p:spPr>
          <a:xfrm>
            <a:off x="3637865" y="4248717"/>
            <a:ext cx="3637865" cy="369332"/>
          </a:xfrm>
          <a:prstGeom prst="rect">
            <a:avLst/>
          </a:prstGeom>
          <a:solidFill>
            <a:schemeClr val="bg1"/>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타원 69">
            <a:extLst>
              <a:ext uri="{FF2B5EF4-FFF2-40B4-BE49-F238E27FC236}">
                <a16:creationId xmlns:a16="http://schemas.microsoft.com/office/drawing/2014/main" id="{E1E92ECF-A2B2-2444-13D4-4178A660BC9F}"/>
              </a:ext>
            </a:extLst>
          </p:cNvPr>
          <p:cNvSpPr/>
          <p:nvPr/>
        </p:nvSpPr>
        <p:spPr>
          <a:xfrm>
            <a:off x="2611632" y="5315426"/>
            <a:ext cx="105255" cy="6740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TextBox 57">
            <a:extLst>
              <a:ext uri="{FF2B5EF4-FFF2-40B4-BE49-F238E27FC236}">
                <a16:creationId xmlns:a16="http://schemas.microsoft.com/office/drawing/2014/main" id="{515173DC-A398-EE19-4AFD-09A8AE213059}"/>
              </a:ext>
            </a:extLst>
          </p:cNvPr>
          <p:cNvSpPr txBox="1"/>
          <p:nvPr/>
        </p:nvSpPr>
        <p:spPr>
          <a:xfrm>
            <a:off x="3637866" y="4253691"/>
            <a:ext cx="3637864" cy="369332"/>
          </a:xfrm>
          <a:prstGeom prst="rect">
            <a:avLst/>
          </a:prstGeom>
          <a:noFill/>
        </p:spPr>
        <p:txBody>
          <a:bodyPr wrap="square">
            <a:spAutoFit/>
          </a:bodyPr>
          <a:lstStyle/>
          <a:p>
            <a:r>
              <a:rPr lang="en-US" altLang="ko-KR">
                <a:solidFill>
                  <a:srgbClr val="575B64"/>
                </a:solidFill>
                <a:latin typeface="Open Sans Light" panose="020B0306030504020204" pitchFamily="34" charset="0"/>
                <a:ea typeface="Open Sans Light" panose="020B0306030504020204" pitchFamily="34" charset="0"/>
                <a:cs typeface="Open Sans Light" panose="020B0306030504020204" pitchFamily="34" charset="0"/>
              </a:rPr>
              <a:t>Cooling Care for Pure Absorption!</a:t>
            </a:r>
          </a:p>
        </p:txBody>
      </p:sp>
      <p:sp>
        <p:nvSpPr>
          <p:cNvPr id="2" name="Shape 3563">
            <a:extLst>
              <a:ext uri="{FF2B5EF4-FFF2-40B4-BE49-F238E27FC236}">
                <a16:creationId xmlns:a16="http://schemas.microsoft.com/office/drawing/2014/main" id="{7721EDCD-8B1A-3E4B-BADC-40130D21F61A}"/>
              </a:ext>
            </a:extLst>
          </p:cNvPr>
          <p:cNvSpPr/>
          <p:nvPr/>
        </p:nvSpPr>
        <p:spPr>
          <a:xfrm>
            <a:off x="504524" y="697262"/>
            <a:ext cx="3855643"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defTabSz="825500">
              <a:lnSpc>
                <a:spcPct val="100000"/>
              </a:lnSpc>
              <a:defRPr sz="6000">
                <a:latin typeface="+mn-lt"/>
                <a:ea typeface="+mn-ea"/>
                <a:cs typeface="+mn-cs"/>
                <a:sym typeface="Open Sans Light"/>
              </a:defRPr>
            </a:lvl1pPr>
          </a:lstStyle>
          <a:p>
            <a:r>
              <a:rPr lang="en-US" sz="2400">
                <a:solidFill>
                  <a:schemeClr val="bg1"/>
                </a:solidFill>
                <a:latin typeface="Open Sans Light (본문)"/>
              </a:rPr>
              <a:t>AFS</a:t>
            </a:r>
            <a:endParaRPr sz="2400">
              <a:solidFill>
                <a:schemeClr val="bg1"/>
              </a:solidFill>
              <a:latin typeface="Open Sans Light (본문)"/>
            </a:endParaRPr>
          </a:p>
        </p:txBody>
      </p:sp>
      <p:sp>
        <p:nvSpPr>
          <p:cNvPr id="3" name="TextBox 2">
            <a:extLst>
              <a:ext uri="{FF2B5EF4-FFF2-40B4-BE49-F238E27FC236}">
                <a16:creationId xmlns:a16="http://schemas.microsoft.com/office/drawing/2014/main" id="{76EB248A-F188-3A25-6F0A-E99049C5DDFE}"/>
              </a:ext>
            </a:extLst>
          </p:cNvPr>
          <p:cNvSpPr txBox="1"/>
          <p:nvPr/>
        </p:nvSpPr>
        <p:spPr>
          <a:xfrm>
            <a:off x="1030520" y="803872"/>
            <a:ext cx="4596130" cy="261610"/>
          </a:xfrm>
          <a:prstGeom prst="rect">
            <a:avLst/>
          </a:prstGeom>
          <a:noFill/>
        </p:spPr>
        <p:txBody>
          <a:bodyPr wrap="square" rtlCol="0">
            <a:spAutoFit/>
          </a:bodyPr>
          <a:lstStyle/>
          <a:p>
            <a:r>
              <a:rPr lang="en-US" altLang="ko-KR" sz="1100">
                <a:solidFill>
                  <a:schemeClr val="bg1"/>
                </a:solidFill>
                <a:latin typeface="Open Sans Light (본문)"/>
              </a:rPr>
              <a:t>(Adaptive Frequency System)</a:t>
            </a:r>
          </a:p>
        </p:txBody>
      </p:sp>
      <p:sp>
        <p:nvSpPr>
          <p:cNvPr id="6" name="타원 5">
            <a:extLst>
              <a:ext uri="{FF2B5EF4-FFF2-40B4-BE49-F238E27FC236}">
                <a16:creationId xmlns:a16="http://schemas.microsoft.com/office/drawing/2014/main" id="{B8A2FBF9-2B1E-A024-0B0B-4E98E7D46732}"/>
              </a:ext>
            </a:extLst>
          </p:cNvPr>
          <p:cNvSpPr>
            <a:spLocks/>
          </p:cNvSpPr>
          <p:nvPr/>
        </p:nvSpPr>
        <p:spPr>
          <a:xfrm>
            <a:off x="11724299" y="6448164"/>
            <a:ext cx="270000" cy="27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슬라이드 번호 개체 틀 6">
            <a:extLst>
              <a:ext uri="{FF2B5EF4-FFF2-40B4-BE49-F238E27FC236}">
                <a16:creationId xmlns:a16="http://schemas.microsoft.com/office/drawing/2014/main" id="{0756A188-4999-91C6-F8E9-0F359184B44B}"/>
              </a:ext>
            </a:extLst>
          </p:cNvPr>
          <p:cNvSpPr>
            <a:spLocks noGrp="1"/>
          </p:cNvSpPr>
          <p:nvPr>
            <p:ph type="sldNum" sz="quarter" idx="12"/>
          </p:nvPr>
        </p:nvSpPr>
        <p:spPr>
          <a:xfrm>
            <a:off x="11750983" y="6452359"/>
            <a:ext cx="216632" cy="261610"/>
          </a:xfrm>
        </p:spPr>
        <p:txBody>
          <a:bodyPr/>
          <a:lstStyle/>
          <a:p>
            <a:pPr algn="ctr"/>
            <a:fld id="{87E7843D-FF13-4365-9478-9625B70A2705}" type="slidenum">
              <a:rPr lang="en-US" sz="1200" dirty="0" smtClean="0">
                <a:solidFill>
                  <a:srgbClr val="4A4E5A"/>
                </a:solidFill>
                <a:latin typeface="+mn-ea"/>
              </a:rPr>
              <a:pPr algn="ctr"/>
              <a:t>3</a:t>
            </a:fld>
            <a:endParaRPr lang="en-US" sz="1200">
              <a:solidFill>
                <a:srgbClr val="4A4E5A"/>
              </a:solidFill>
              <a:latin typeface="+mn-ea"/>
              <a:cs typeface="Microsoft GothicNeo"/>
            </a:endParaRPr>
          </a:p>
        </p:txBody>
      </p:sp>
    </p:spTree>
    <p:extLst>
      <p:ext uri="{BB962C8B-B14F-4D97-AF65-F5344CB8AC3E}">
        <p14:creationId xmlns:p14="http://schemas.microsoft.com/office/powerpoint/2010/main" val="4238284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423153E-1794-1A75-CB18-C7E5EF175D00}"/>
            </a:ext>
          </a:extLst>
        </p:cNvPr>
        <p:cNvGrpSpPr/>
        <p:nvPr/>
      </p:nvGrpSpPr>
      <p:grpSpPr>
        <a:xfrm>
          <a:off x="0" y="0"/>
          <a:ext cx="0" cy="0"/>
          <a:chOff x="0" y="0"/>
          <a:chExt cx="0" cy="0"/>
        </a:xfrm>
      </p:grpSpPr>
      <p:grpSp>
        <p:nvGrpSpPr>
          <p:cNvPr id="99" name="그룹 98">
            <a:extLst>
              <a:ext uri="{FF2B5EF4-FFF2-40B4-BE49-F238E27FC236}">
                <a16:creationId xmlns:a16="http://schemas.microsoft.com/office/drawing/2014/main" id="{495D3A98-BAA4-0D47-B3C2-4BD13B042A7D}"/>
              </a:ext>
            </a:extLst>
          </p:cNvPr>
          <p:cNvGrpSpPr/>
          <p:nvPr/>
        </p:nvGrpSpPr>
        <p:grpSpPr>
          <a:xfrm>
            <a:off x="4446695" y="689460"/>
            <a:ext cx="7745305" cy="4143431"/>
            <a:chOff x="4446695" y="689460"/>
            <a:chExt cx="7745305" cy="4143431"/>
          </a:xfrm>
        </p:grpSpPr>
        <p:pic>
          <p:nvPicPr>
            <p:cNvPr id="9" name="그림 8" descr="마이크이(가) 표시된 사진&#10;&#10;AI 생성 콘텐츠는 정확하지 않을 수 있습니다.">
              <a:extLst>
                <a:ext uri="{FF2B5EF4-FFF2-40B4-BE49-F238E27FC236}">
                  <a16:creationId xmlns:a16="http://schemas.microsoft.com/office/drawing/2014/main" id="{59325859-D091-61D3-4786-4C1BA2809E8C}"/>
                </a:ext>
              </a:extLst>
            </p:cNvPr>
            <p:cNvPicPr>
              <a:picLocks noChangeAspect="1"/>
            </p:cNvPicPr>
            <p:nvPr/>
          </p:nvPicPr>
          <p:blipFill>
            <a:blip r:embed="rId4">
              <a:extLst>
                <a:ext uri="{28A0092B-C50C-407E-A947-70E740481C1C}">
                  <a14:useLocalDpi xmlns:a14="http://schemas.microsoft.com/office/drawing/2010/main" val="0"/>
                </a:ext>
              </a:extLst>
            </a:blip>
            <a:srcRect l="4477" r="-499"/>
            <a:stretch>
              <a:fillRect/>
            </a:stretch>
          </p:blipFill>
          <p:spPr>
            <a:xfrm flipH="1">
              <a:off x="5244000" y="1039868"/>
              <a:ext cx="6948000" cy="3793023"/>
            </a:xfrm>
            <a:prstGeom prst="rect">
              <a:avLst/>
            </a:prstGeom>
          </p:spPr>
        </p:pic>
        <p:cxnSp>
          <p:nvCxnSpPr>
            <p:cNvPr id="72" name="직선 연결선 71">
              <a:extLst>
                <a:ext uri="{FF2B5EF4-FFF2-40B4-BE49-F238E27FC236}">
                  <a16:creationId xmlns:a16="http://schemas.microsoft.com/office/drawing/2014/main" id="{393B9A7A-3E04-D3CB-1CC3-70E378AE2010}"/>
                </a:ext>
              </a:extLst>
            </p:cNvPr>
            <p:cNvCxnSpPr>
              <a:cxnSpLocks/>
            </p:cNvCxnSpPr>
            <p:nvPr/>
          </p:nvCxnSpPr>
          <p:spPr>
            <a:xfrm flipH="1">
              <a:off x="5172077" y="1378888"/>
              <a:ext cx="196591" cy="4158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사각형: 둥근 대각선 방향 모서리 72">
              <a:extLst>
                <a:ext uri="{FF2B5EF4-FFF2-40B4-BE49-F238E27FC236}">
                  <a16:creationId xmlns:a16="http://schemas.microsoft.com/office/drawing/2014/main" id="{DB849485-53CF-FB56-84F3-2F93443627D6}"/>
                </a:ext>
              </a:extLst>
            </p:cNvPr>
            <p:cNvSpPr>
              <a:spLocks/>
            </p:cNvSpPr>
            <p:nvPr/>
          </p:nvSpPr>
          <p:spPr>
            <a:xfrm>
              <a:off x="4493630" y="1792712"/>
              <a:ext cx="684000" cy="252000"/>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TextBox 73">
              <a:extLst>
                <a:ext uri="{FF2B5EF4-FFF2-40B4-BE49-F238E27FC236}">
                  <a16:creationId xmlns:a16="http://schemas.microsoft.com/office/drawing/2014/main" id="{818E52EF-FDE2-45E1-4C76-38C995818404}"/>
                </a:ext>
              </a:extLst>
            </p:cNvPr>
            <p:cNvSpPr txBox="1"/>
            <p:nvPr/>
          </p:nvSpPr>
          <p:spPr>
            <a:xfrm>
              <a:off x="4446695" y="1779396"/>
              <a:ext cx="755335" cy="307777"/>
            </a:xfrm>
            <a:prstGeom prst="rect">
              <a:avLst/>
            </a:prstGeom>
            <a:noFill/>
          </p:spPr>
          <p:txBody>
            <a:bodyPr wrap="none" rtlCol="0">
              <a:spAutoFit/>
            </a:bodyPr>
            <a:lstStyle/>
            <a:p>
              <a:pPr algn="ctr"/>
              <a:r>
                <a:rPr lang="en-US" altLang="ko-KR" sz="1400" dirty="0">
                  <a:solidFill>
                    <a:srgbClr val="5D6268"/>
                  </a:solidFill>
                  <a:latin typeface="Open Sans SemiBold" panose="020B0706030804020204" pitchFamily="34" charset="0"/>
                  <a:ea typeface="Open Sans SemiBold" panose="020B0706030804020204" pitchFamily="34" charset="0"/>
                  <a:cs typeface="Open Sans SemiBold" panose="020B0706030804020204" pitchFamily="34" charset="0"/>
                </a:rPr>
                <a:t>17Mhz</a:t>
              </a:r>
              <a:endParaRPr lang="ko-KR" altLang="en-US" sz="1400" dirty="0">
                <a:solidFill>
                  <a:srgbClr val="5D6268"/>
                </a:solidFill>
                <a:latin typeface="Open Sans SemiBold" panose="020B0706030804020204" pitchFamily="34" charset="0"/>
                <a:cs typeface="Open Sans SemiBold" panose="020B0706030804020204" pitchFamily="34" charset="0"/>
              </a:endParaRPr>
            </a:p>
          </p:txBody>
        </p:sp>
        <p:sp>
          <p:nvSpPr>
            <p:cNvPr id="75" name="타원 74">
              <a:extLst>
                <a:ext uri="{FF2B5EF4-FFF2-40B4-BE49-F238E27FC236}">
                  <a16:creationId xmlns:a16="http://schemas.microsoft.com/office/drawing/2014/main" id="{4F1448D5-4405-330F-7994-6262224A5BCE}"/>
                </a:ext>
              </a:extLst>
            </p:cNvPr>
            <p:cNvSpPr>
              <a:spLocks noChangeAspect="1"/>
            </p:cNvSpPr>
            <p:nvPr/>
          </p:nvSpPr>
          <p:spPr>
            <a:xfrm>
              <a:off x="5332668" y="1346464"/>
              <a:ext cx="72000" cy="7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87" name="직선 연결선 86">
              <a:extLst>
                <a:ext uri="{FF2B5EF4-FFF2-40B4-BE49-F238E27FC236}">
                  <a16:creationId xmlns:a16="http://schemas.microsoft.com/office/drawing/2014/main" id="{E7062DF3-B32A-681D-A3D7-EF16B03E2239}"/>
                </a:ext>
              </a:extLst>
            </p:cNvPr>
            <p:cNvCxnSpPr>
              <a:cxnSpLocks/>
            </p:cNvCxnSpPr>
            <p:nvPr/>
          </p:nvCxnSpPr>
          <p:spPr>
            <a:xfrm flipH="1">
              <a:off x="5484388" y="1630024"/>
              <a:ext cx="369342" cy="7812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사각형: 둥근 대각선 방향 모서리 87">
              <a:extLst>
                <a:ext uri="{FF2B5EF4-FFF2-40B4-BE49-F238E27FC236}">
                  <a16:creationId xmlns:a16="http://schemas.microsoft.com/office/drawing/2014/main" id="{4032A11C-76DD-18A1-2477-5946C4D5D108}"/>
                </a:ext>
              </a:extLst>
            </p:cNvPr>
            <p:cNvSpPr>
              <a:spLocks/>
            </p:cNvSpPr>
            <p:nvPr/>
          </p:nvSpPr>
          <p:spPr>
            <a:xfrm>
              <a:off x="4804317" y="2410782"/>
              <a:ext cx="684000" cy="252000"/>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9" name="TextBox 88">
              <a:extLst>
                <a:ext uri="{FF2B5EF4-FFF2-40B4-BE49-F238E27FC236}">
                  <a16:creationId xmlns:a16="http://schemas.microsoft.com/office/drawing/2014/main" id="{9C1C0091-A953-0FCB-9495-CF162DCEBAEA}"/>
                </a:ext>
              </a:extLst>
            </p:cNvPr>
            <p:cNvSpPr txBox="1"/>
            <p:nvPr/>
          </p:nvSpPr>
          <p:spPr>
            <a:xfrm>
              <a:off x="4811059" y="2395085"/>
              <a:ext cx="652743" cy="307777"/>
            </a:xfrm>
            <a:prstGeom prst="rect">
              <a:avLst/>
            </a:prstGeom>
            <a:noFill/>
          </p:spPr>
          <p:txBody>
            <a:bodyPr wrap="none" rtlCol="0">
              <a:spAutoFit/>
            </a:bodyPr>
            <a:lstStyle/>
            <a:p>
              <a:pPr algn="ctr"/>
              <a:r>
                <a:rPr lang="en-US" altLang="ko-KR" sz="1400">
                  <a:solidFill>
                    <a:srgbClr val="5D6268"/>
                  </a:solidFill>
                  <a:latin typeface="Open Sans SemiBold" panose="020B0706030804020204" pitchFamily="34" charset="0"/>
                  <a:ea typeface="Open Sans SemiBold" panose="020B0706030804020204" pitchFamily="34" charset="0"/>
                  <a:cs typeface="Open Sans SemiBold" panose="020B0706030804020204" pitchFamily="34" charset="0"/>
                </a:rPr>
                <a:t>3Mhz</a:t>
              </a:r>
              <a:endParaRPr lang="ko-KR" altLang="en-US" sz="1400">
                <a:solidFill>
                  <a:srgbClr val="5D6268"/>
                </a:solidFill>
                <a:latin typeface="Open Sans SemiBold" panose="020B0706030804020204" pitchFamily="34" charset="0"/>
                <a:cs typeface="Open Sans SemiBold" panose="020B0706030804020204" pitchFamily="34" charset="0"/>
              </a:endParaRPr>
            </a:p>
          </p:txBody>
        </p:sp>
        <p:sp>
          <p:nvSpPr>
            <p:cNvPr id="90" name="타원 89">
              <a:extLst>
                <a:ext uri="{FF2B5EF4-FFF2-40B4-BE49-F238E27FC236}">
                  <a16:creationId xmlns:a16="http://schemas.microsoft.com/office/drawing/2014/main" id="{64C47A96-4108-181B-303E-16215D49009D}"/>
                </a:ext>
              </a:extLst>
            </p:cNvPr>
            <p:cNvSpPr>
              <a:spLocks noChangeAspect="1"/>
            </p:cNvSpPr>
            <p:nvPr/>
          </p:nvSpPr>
          <p:spPr>
            <a:xfrm>
              <a:off x="5824873" y="1577471"/>
              <a:ext cx="72000" cy="7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92" name="직선 연결선 91">
              <a:extLst>
                <a:ext uri="{FF2B5EF4-FFF2-40B4-BE49-F238E27FC236}">
                  <a16:creationId xmlns:a16="http://schemas.microsoft.com/office/drawing/2014/main" id="{8D06DB6B-57CB-1C51-6812-D09618E964E2}"/>
                </a:ext>
              </a:extLst>
            </p:cNvPr>
            <p:cNvCxnSpPr>
              <a:cxnSpLocks/>
            </p:cNvCxnSpPr>
            <p:nvPr/>
          </p:nvCxnSpPr>
          <p:spPr>
            <a:xfrm flipH="1">
              <a:off x="5680973" y="942377"/>
              <a:ext cx="121361" cy="2567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타원 92">
              <a:extLst>
                <a:ext uri="{FF2B5EF4-FFF2-40B4-BE49-F238E27FC236}">
                  <a16:creationId xmlns:a16="http://schemas.microsoft.com/office/drawing/2014/main" id="{E53DA187-C22A-0DD3-6757-0188F8AB2F8C}"/>
                </a:ext>
              </a:extLst>
            </p:cNvPr>
            <p:cNvSpPr>
              <a:spLocks noChangeAspect="1"/>
            </p:cNvSpPr>
            <p:nvPr/>
          </p:nvSpPr>
          <p:spPr>
            <a:xfrm>
              <a:off x="5635238" y="1183234"/>
              <a:ext cx="72000" cy="7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5" name="사각형: 둥근 대각선 방향 모서리 94">
              <a:extLst>
                <a:ext uri="{FF2B5EF4-FFF2-40B4-BE49-F238E27FC236}">
                  <a16:creationId xmlns:a16="http://schemas.microsoft.com/office/drawing/2014/main" id="{B07B7280-B034-1F67-800D-788166A926FD}"/>
                </a:ext>
              </a:extLst>
            </p:cNvPr>
            <p:cNvSpPr>
              <a:spLocks/>
            </p:cNvSpPr>
            <p:nvPr/>
          </p:nvSpPr>
          <p:spPr>
            <a:xfrm>
              <a:off x="5796264" y="702776"/>
              <a:ext cx="684000" cy="252000"/>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6" name="TextBox 95">
              <a:extLst>
                <a:ext uri="{FF2B5EF4-FFF2-40B4-BE49-F238E27FC236}">
                  <a16:creationId xmlns:a16="http://schemas.microsoft.com/office/drawing/2014/main" id="{F0BD96C5-AC62-5158-7B2E-E661ED94F211}"/>
                </a:ext>
              </a:extLst>
            </p:cNvPr>
            <p:cNvSpPr txBox="1"/>
            <p:nvPr/>
          </p:nvSpPr>
          <p:spPr>
            <a:xfrm>
              <a:off x="5749329" y="689460"/>
              <a:ext cx="755335" cy="307777"/>
            </a:xfrm>
            <a:prstGeom prst="rect">
              <a:avLst/>
            </a:prstGeom>
            <a:noFill/>
          </p:spPr>
          <p:txBody>
            <a:bodyPr wrap="none" rtlCol="0">
              <a:spAutoFit/>
            </a:bodyPr>
            <a:lstStyle/>
            <a:p>
              <a:pPr algn="ctr"/>
              <a:r>
                <a:rPr lang="en-US" altLang="ko-KR" sz="1400">
                  <a:solidFill>
                    <a:srgbClr val="5D6268"/>
                  </a:solidFill>
                  <a:latin typeface="Open Sans SemiBold" panose="020B0706030804020204" pitchFamily="34" charset="0"/>
                  <a:ea typeface="Open Sans SemiBold" panose="020B0706030804020204" pitchFamily="34" charset="0"/>
                  <a:cs typeface="Open Sans SemiBold" panose="020B0706030804020204" pitchFamily="34" charset="0"/>
                </a:rPr>
                <a:t>10Mhz</a:t>
              </a:r>
              <a:endParaRPr lang="ko-KR" altLang="en-US" sz="1400">
                <a:solidFill>
                  <a:srgbClr val="5D6268"/>
                </a:solidFill>
                <a:latin typeface="Open Sans SemiBold" panose="020B0706030804020204" pitchFamily="34" charset="0"/>
                <a:cs typeface="Open Sans SemiBold" panose="020B0706030804020204" pitchFamily="34" charset="0"/>
              </a:endParaRPr>
            </a:p>
          </p:txBody>
        </p:sp>
      </p:grpSp>
      <p:sp>
        <p:nvSpPr>
          <p:cNvPr id="14" name="TextBox 13">
            <a:extLst>
              <a:ext uri="{FF2B5EF4-FFF2-40B4-BE49-F238E27FC236}">
                <a16:creationId xmlns:a16="http://schemas.microsoft.com/office/drawing/2014/main" id="{B225C784-28D6-C2F6-1A14-6AB725B1BEC4}"/>
              </a:ext>
            </a:extLst>
          </p:cNvPr>
          <p:cNvSpPr txBox="1"/>
          <p:nvPr/>
        </p:nvSpPr>
        <p:spPr>
          <a:xfrm>
            <a:off x="1190627" y="3510023"/>
            <a:ext cx="6339080" cy="461665"/>
          </a:xfrm>
          <a:prstGeom prst="rect">
            <a:avLst/>
          </a:prstGeom>
          <a:noFill/>
        </p:spPr>
        <p:txBody>
          <a:bodyPr wrap="square">
            <a:spAutoFit/>
          </a:bodyPr>
          <a:lstStyle/>
          <a:p>
            <a:r>
              <a:rPr lang="en-US" altLang="ko-KR" sz="2400" dirty="0">
                <a:solidFill>
                  <a:schemeClr val="bg1"/>
                </a:solidFill>
                <a:latin typeface="Open Sans Light (본문)"/>
                <a:cs typeface="Poppins SemiBold" panose="00000700000000000000" pitchFamily="2" charset="0"/>
              </a:rPr>
              <a:t>Multi-Wave Technology (1/3/10/17 MHz)</a:t>
            </a:r>
          </a:p>
        </p:txBody>
      </p:sp>
      <p:sp>
        <p:nvSpPr>
          <p:cNvPr id="15" name="Shape 3564">
            <a:extLst>
              <a:ext uri="{FF2B5EF4-FFF2-40B4-BE49-F238E27FC236}">
                <a16:creationId xmlns:a16="http://schemas.microsoft.com/office/drawing/2014/main" id="{F61732BF-A0C2-CE7F-49BA-2BBBC440CF0E}"/>
              </a:ext>
            </a:extLst>
          </p:cNvPr>
          <p:cNvSpPr/>
          <p:nvPr/>
        </p:nvSpPr>
        <p:spPr>
          <a:xfrm>
            <a:off x="504524" y="492078"/>
            <a:ext cx="1885901" cy="205184"/>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b">
            <a:spAutoFit/>
          </a:bodyPr>
          <a:lstStyle>
            <a:lvl1pPr algn="l" defTabSz="825500">
              <a:lnSpc>
                <a:spcPct val="100000"/>
              </a:lnSpc>
              <a:defRPr sz="2000" b="1" cap="all" spc="199">
                <a:solidFill>
                  <a:srgbClr val="686B73"/>
                </a:solidFill>
              </a:defRPr>
            </a:lvl1p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all" spc="199" normalizeH="0" baseline="0" noProof="0">
                <a:ln>
                  <a:noFill/>
                </a:ln>
                <a:solidFill>
                  <a:prstClr val="white"/>
                </a:solidFill>
                <a:effectLst/>
                <a:uLnTx/>
                <a:uFillTx/>
                <a:latin typeface="Calibri" panose="020F0502020204030204"/>
                <a:ea typeface="맑은 고딕" panose="020B0503020000020004" pitchFamily="50" charset="-127"/>
                <a:cs typeface="+mn-cs"/>
              </a:rPr>
              <a:t>TECHNOLOGY OVERVIEW</a:t>
            </a:r>
          </a:p>
        </p:txBody>
      </p:sp>
      <p:cxnSp>
        <p:nvCxnSpPr>
          <p:cNvPr id="16" name="Straight Connector 3">
            <a:extLst>
              <a:ext uri="{FF2B5EF4-FFF2-40B4-BE49-F238E27FC236}">
                <a16:creationId xmlns:a16="http://schemas.microsoft.com/office/drawing/2014/main" id="{A3C60BFB-F8E7-0D4D-97BE-79BAE52A812C}"/>
              </a:ext>
            </a:extLst>
          </p:cNvPr>
          <p:cNvCxnSpPr>
            <a:cxnSpLocks/>
          </p:cNvCxnSpPr>
          <p:nvPr/>
        </p:nvCxnSpPr>
        <p:spPr>
          <a:xfrm>
            <a:off x="526520" y="1241770"/>
            <a:ext cx="5040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grpSp>
        <p:nvGrpSpPr>
          <p:cNvPr id="18" name="그룹 17">
            <a:extLst>
              <a:ext uri="{FF2B5EF4-FFF2-40B4-BE49-F238E27FC236}">
                <a16:creationId xmlns:a16="http://schemas.microsoft.com/office/drawing/2014/main" id="{CB0AAC46-D52A-A233-B182-85A12ABBB9BB}"/>
              </a:ext>
            </a:extLst>
          </p:cNvPr>
          <p:cNvGrpSpPr/>
          <p:nvPr/>
        </p:nvGrpSpPr>
        <p:grpSpPr>
          <a:xfrm>
            <a:off x="526519" y="6414196"/>
            <a:ext cx="4789631" cy="261610"/>
            <a:chOff x="526519" y="6414196"/>
            <a:chExt cx="4789631" cy="261610"/>
          </a:xfrm>
        </p:grpSpPr>
        <p:pic>
          <p:nvPicPr>
            <p:cNvPr id="19" name="그림 18" descr="텍스트, 폰트, 그래픽, 로고이(가) 표시된 사진&#10;&#10;AI 생성 콘텐츠는 정확하지 않을 수 있습니다.">
              <a:extLst>
                <a:ext uri="{FF2B5EF4-FFF2-40B4-BE49-F238E27FC236}">
                  <a16:creationId xmlns:a16="http://schemas.microsoft.com/office/drawing/2014/main" id="{466C9E15-82C1-C83D-52D2-4BC6BC1062F4}"/>
                </a:ext>
              </a:extLst>
            </p:cNvPr>
            <p:cNvPicPr/>
            <p:nvPr/>
          </p:nvPicPr>
          <p:blipFill>
            <a:blip r:embed="rId5">
              <a:extLst>
                <a:ext uri="{28A0092B-C50C-407E-A947-70E740481C1C}">
                  <a14:useLocalDpi xmlns:a14="http://schemas.microsoft.com/office/drawing/2010/main" val="0"/>
                </a:ext>
              </a:extLst>
            </a:blip>
            <a:stretch>
              <a:fillRect/>
            </a:stretch>
          </p:blipFill>
          <p:spPr>
            <a:xfrm>
              <a:off x="526519" y="6468196"/>
              <a:ext cx="900000" cy="164789"/>
            </a:xfrm>
            <a:prstGeom prst="rect">
              <a:avLst/>
            </a:prstGeom>
          </p:spPr>
        </p:pic>
        <p:sp>
          <p:nvSpPr>
            <p:cNvPr id="20" name="TextBox 19">
              <a:extLst>
                <a:ext uri="{FF2B5EF4-FFF2-40B4-BE49-F238E27FC236}">
                  <a16:creationId xmlns:a16="http://schemas.microsoft.com/office/drawing/2014/main" id="{52D9E83C-3308-04EE-C6B0-E7AAD9F1DBD7}"/>
                </a:ext>
              </a:extLst>
            </p:cNvPr>
            <p:cNvSpPr txBox="1"/>
            <p:nvPr/>
          </p:nvSpPr>
          <p:spPr>
            <a:xfrm>
              <a:off x="1353206" y="6414196"/>
              <a:ext cx="3962944"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a:ln>
                    <a:noFill/>
                  </a:ln>
                  <a:solidFill>
                    <a:prstClr val="white"/>
                  </a:solidFill>
                  <a:effectLst/>
                  <a:uLnTx/>
                  <a:uFillTx/>
                  <a:latin typeface="Open Sans Light (본문)"/>
                  <a:ea typeface="맑은 고딕" panose="020B0503020000020004" pitchFamily="50" charset="-127"/>
                  <a:cs typeface="+mn-cs"/>
                </a:rPr>
                <a:t>, Innovating Aesthetic Medical Devices for Global Healthcare.</a:t>
              </a:r>
            </a:p>
          </p:txBody>
        </p:sp>
      </p:grpSp>
      <p:sp>
        <p:nvSpPr>
          <p:cNvPr id="25" name="TextBox 24">
            <a:extLst>
              <a:ext uri="{FF2B5EF4-FFF2-40B4-BE49-F238E27FC236}">
                <a16:creationId xmlns:a16="http://schemas.microsoft.com/office/drawing/2014/main" id="{A163A062-BB8D-BC51-4586-98A588897878}"/>
              </a:ext>
            </a:extLst>
          </p:cNvPr>
          <p:cNvSpPr txBox="1">
            <a:spLocks noChangeAspect="1"/>
          </p:cNvSpPr>
          <p:nvPr/>
        </p:nvSpPr>
        <p:spPr>
          <a:xfrm>
            <a:off x="1148295" y="3970944"/>
            <a:ext cx="5562741" cy="1494255"/>
          </a:xfrm>
          <a:prstGeom prst="rect">
            <a:avLst/>
          </a:prstGeom>
          <a:noFill/>
        </p:spPr>
        <p:txBody>
          <a:bodyPr wrap="none" rtlCol="0">
            <a:spAutoFit/>
          </a:bodyPr>
          <a:lstStyle/>
          <a:p>
            <a:pPr marL="171450" marR="0" lvl="0" indent="-17145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ko-KR" altLang="en-US" sz="1100" b="0" i="0" u="none" strike="noStrike" kern="120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rPr>
              <a:t>다양한 주파수 대역을 활용해 깊이에 따라 다른 피부 층</a:t>
            </a:r>
            <a:r>
              <a:rPr kumimoji="0" lang="en-US" altLang="ko-KR" sz="1100" b="0" i="0" u="none" strike="noStrike" kern="120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rPr>
              <a:t>(</a:t>
            </a:r>
            <a:r>
              <a:rPr kumimoji="0" lang="ko-KR" altLang="en-US" sz="1100" b="0" i="0" u="none" strike="noStrike" kern="120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rPr>
              <a:t>표피</a:t>
            </a:r>
            <a:r>
              <a:rPr kumimoji="0" lang="en-US" altLang="ko-KR" sz="1100" b="0" i="0" u="none" strike="noStrike" kern="120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rPr>
              <a:t>~</a:t>
            </a:r>
            <a:r>
              <a:rPr kumimoji="0" lang="ko-KR" altLang="en-US" sz="1100" b="0" i="0" u="none" strike="noStrike" kern="120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rPr>
              <a:t>진피</a:t>
            </a:r>
            <a:r>
              <a:rPr kumimoji="0" lang="en-US" altLang="ko-KR" sz="1100" b="0" i="0" u="none" strike="noStrike" kern="120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rPr>
              <a:t>)</a:t>
            </a:r>
            <a:r>
              <a:rPr kumimoji="0" lang="ko-KR" altLang="en-US" sz="1100" b="0" i="0" u="none" strike="noStrike" kern="120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rPr>
              <a:t>을 자극</a:t>
            </a:r>
          </a:p>
          <a:p>
            <a:pPr marL="171450" marR="0" lvl="0" indent="-17145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ko-KR" sz="1100" b="0" i="0" u="none" strike="noStrike" kern="120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rPr>
              <a:t>Multi-Wave Technology</a:t>
            </a:r>
            <a:r>
              <a:rPr kumimoji="0" lang="ko-KR" altLang="en-US" sz="1100" b="0" i="0" u="none" strike="noStrike" kern="120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rPr>
              <a:t>로 맞춤형 피부 개선 가능</a:t>
            </a:r>
          </a:p>
          <a:p>
            <a:pPr marL="171450" marR="0" lvl="0" indent="-17145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ko-KR" altLang="en-US" sz="1100" b="0" i="0" u="none" strike="noStrike" kern="120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rPr>
              <a:t>주파수 교차 사용 시 피부에 머무는 시간이 길어져 단일 파장 대비 효과 상승</a:t>
            </a:r>
          </a:p>
          <a:p>
            <a:pPr marL="171450" marR="0" lvl="0" indent="-17145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ko-KR" altLang="en-US" sz="1100" b="0" i="0" u="none" strike="noStrike" kern="120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rPr>
              <a:t>고객 피부 상태</a:t>
            </a:r>
            <a:r>
              <a:rPr kumimoji="0" lang="en-US" altLang="ko-KR" sz="1100" b="0" i="0" u="none" strike="noStrike" kern="120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rPr>
              <a:t>·</a:t>
            </a:r>
            <a:r>
              <a:rPr kumimoji="0" lang="ko-KR" altLang="en-US" sz="1100" b="0" i="0" u="none" strike="noStrike" kern="120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rPr>
              <a:t>목적에 따라 </a:t>
            </a:r>
            <a:r>
              <a:rPr kumimoji="0" lang="en-US" altLang="ko-KR" sz="1100" b="0" i="0" u="none" strike="noStrike" kern="120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rPr>
              <a:t>1/3MHz </a:t>
            </a:r>
            <a:r>
              <a:rPr kumimoji="0" lang="ko-KR" altLang="en-US" sz="1100" b="0" i="0" u="none" strike="noStrike" kern="1200" cap="none" spc="0" normalizeH="0" baseline="0" noProof="0" err="1">
                <a:ln>
                  <a:noFill/>
                </a:ln>
                <a:solidFill>
                  <a:prstClr val="white"/>
                </a:solidFill>
                <a:effectLst/>
                <a:uLnTx/>
                <a:uFillTx/>
                <a:latin typeface="맑은 고딕" panose="020B0503020000020004" pitchFamily="50" charset="-127"/>
                <a:ea typeface="맑은 고딕" panose="020B0503020000020004" pitchFamily="50" charset="-127"/>
                <a:cs typeface="+mn-cs"/>
              </a:rPr>
              <a:t>핸드피스</a:t>
            </a:r>
            <a:r>
              <a:rPr kumimoji="0" lang="ko-KR" altLang="en-US" sz="1100" b="0" i="0" u="none" strike="noStrike" kern="120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rPr>
              <a:t> </a:t>
            </a:r>
            <a:r>
              <a:rPr kumimoji="0" lang="en-US" altLang="ko-KR" sz="1100" b="0" i="0" u="none" strike="noStrike" kern="120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rPr>
              <a:t>vs 3/10/17MHz </a:t>
            </a:r>
            <a:r>
              <a:rPr kumimoji="0" lang="ko-KR" altLang="en-US" sz="1100" b="0" i="0" u="none" strike="noStrike" kern="1200" cap="none" spc="0" normalizeH="0" baseline="0" noProof="0" err="1">
                <a:ln>
                  <a:noFill/>
                </a:ln>
                <a:solidFill>
                  <a:prstClr val="white"/>
                </a:solidFill>
                <a:effectLst/>
                <a:uLnTx/>
                <a:uFillTx/>
                <a:latin typeface="맑은 고딕" panose="020B0503020000020004" pitchFamily="50" charset="-127"/>
                <a:ea typeface="맑은 고딕" panose="020B0503020000020004" pitchFamily="50" charset="-127"/>
                <a:cs typeface="+mn-cs"/>
              </a:rPr>
              <a:t>핸드피스</a:t>
            </a:r>
            <a:r>
              <a:rPr kumimoji="0" lang="ko-KR" altLang="en-US" sz="1100" b="0" i="0" u="none" strike="noStrike" kern="120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rPr>
              <a:t> 선택 가능</a:t>
            </a:r>
          </a:p>
          <a:p>
            <a:pPr marL="171450" marR="0" lvl="0" indent="-17145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ko-KR" altLang="en-US" sz="1100" b="0" i="0" u="none" strike="noStrike" kern="120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rPr>
              <a:t>쿨링과 </a:t>
            </a:r>
            <a:r>
              <a:rPr kumimoji="0" lang="en-US" altLang="ko-KR" sz="1100" b="0" i="0" u="none" strike="noStrike" kern="120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rPr>
              <a:t>LDM</a:t>
            </a:r>
            <a:r>
              <a:rPr kumimoji="0" lang="ko-KR" altLang="en-US" sz="1100" b="0" i="0" u="none" strike="noStrike" kern="120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rPr>
              <a:t>이 동시 조사되어</a:t>
            </a:r>
            <a:r>
              <a:rPr kumimoji="0" lang="en-US" altLang="ko-KR" sz="1100" b="0" i="0" u="none" strike="noStrike" kern="120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rPr>
              <a:t>, </a:t>
            </a:r>
            <a:r>
              <a:rPr kumimoji="0" lang="ko-KR" altLang="en-US" sz="1100" b="0" i="0" u="none" strike="noStrike" kern="120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rPr>
              <a:t>피부 진정 및 안전성 강화 효과 극대화</a:t>
            </a:r>
          </a:p>
          <a:p>
            <a:pPr marL="171450" marR="0" lvl="0" indent="-17145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ko-KR" sz="1100" b="0" i="0" u="none" strike="noStrike" kern="120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rPr>
              <a:t>RF, Cavitation </a:t>
            </a:r>
            <a:r>
              <a:rPr kumimoji="0" lang="ko-KR" altLang="en-US" sz="1100" b="0" i="0" u="none" strike="noStrike" kern="120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rPr>
              <a:t>등 복합 시술과 병행 시 시너지 극대화</a:t>
            </a:r>
          </a:p>
          <a:p>
            <a:pPr marL="171450" marR="0" lvl="0" indent="-17145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ko-KR" altLang="en-US" sz="1100" b="0" i="0" u="none" strike="noStrike" kern="120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rPr>
              <a:t>레이저</a:t>
            </a:r>
            <a:r>
              <a:rPr kumimoji="0" lang="en-US" altLang="ko-KR" sz="1100" b="0" i="0" u="none" strike="noStrike" kern="120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rPr>
              <a:t>·</a:t>
            </a:r>
            <a:r>
              <a:rPr kumimoji="0" lang="ko-KR" altLang="en-US" sz="1100" b="0" i="0" u="none" strike="noStrike" kern="1200" cap="none" spc="0" normalizeH="0" baseline="0" noProof="0" err="1">
                <a:ln>
                  <a:noFill/>
                </a:ln>
                <a:solidFill>
                  <a:prstClr val="white"/>
                </a:solidFill>
                <a:effectLst/>
                <a:uLnTx/>
                <a:uFillTx/>
                <a:latin typeface="맑은 고딕" panose="020B0503020000020004" pitchFamily="50" charset="-127"/>
                <a:ea typeface="맑은 고딕" panose="020B0503020000020004" pitchFamily="50" charset="-127"/>
                <a:cs typeface="+mn-cs"/>
              </a:rPr>
              <a:t>필링</a:t>
            </a:r>
            <a:r>
              <a:rPr kumimoji="0" lang="ko-KR" altLang="en-US" sz="1100" b="0" i="0" u="none" strike="noStrike" kern="120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rPr>
              <a:t> 등 시술 후 관리의 </a:t>
            </a:r>
            <a:r>
              <a:rPr kumimoji="0" lang="en-US" altLang="ko-KR" sz="1100" b="0" i="0" u="none" strike="noStrike" kern="120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rPr>
              <a:t>Best Solution</a:t>
            </a:r>
          </a:p>
        </p:txBody>
      </p:sp>
      <p:sp>
        <p:nvSpPr>
          <p:cNvPr id="2" name="Shape 3563">
            <a:extLst>
              <a:ext uri="{FF2B5EF4-FFF2-40B4-BE49-F238E27FC236}">
                <a16:creationId xmlns:a16="http://schemas.microsoft.com/office/drawing/2014/main" id="{6BA9F3F4-69FE-0D52-18EA-F80A11DF1E97}"/>
              </a:ext>
            </a:extLst>
          </p:cNvPr>
          <p:cNvSpPr/>
          <p:nvPr/>
        </p:nvSpPr>
        <p:spPr>
          <a:xfrm>
            <a:off x="504524" y="697262"/>
            <a:ext cx="3855643"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defTabSz="825500">
              <a:lnSpc>
                <a:spcPct val="100000"/>
              </a:lnSpc>
              <a:defRPr sz="6000">
                <a:latin typeface="+mn-lt"/>
                <a:ea typeface="+mn-ea"/>
                <a:cs typeface="+mn-cs"/>
                <a:sym typeface="Open Sans Light"/>
              </a:defRPr>
            </a:lvl1p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Open Sans Light (본문)"/>
                <a:ea typeface="+mn-ea"/>
                <a:cs typeface="+mn-cs"/>
                <a:sym typeface="Open Sans Light"/>
              </a:rPr>
              <a:t>AFS</a:t>
            </a:r>
            <a:endParaRPr kumimoji="0" sz="2400" b="0" i="0" u="none" strike="noStrike" kern="1200" cap="none" spc="0" normalizeH="0" baseline="0" noProof="0">
              <a:ln>
                <a:noFill/>
              </a:ln>
              <a:solidFill>
                <a:prstClr val="white"/>
              </a:solidFill>
              <a:effectLst/>
              <a:uLnTx/>
              <a:uFillTx/>
              <a:latin typeface="Open Sans Light (본문)"/>
              <a:ea typeface="+mn-ea"/>
              <a:cs typeface="+mn-cs"/>
              <a:sym typeface="Open Sans Light"/>
            </a:endParaRPr>
          </a:p>
        </p:txBody>
      </p:sp>
      <p:sp>
        <p:nvSpPr>
          <p:cNvPr id="3" name="TextBox 2">
            <a:extLst>
              <a:ext uri="{FF2B5EF4-FFF2-40B4-BE49-F238E27FC236}">
                <a16:creationId xmlns:a16="http://schemas.microsoft.com/office/drawing/2014/main" id="{01A73FDA-E482-06BD-56C1-7168F1B2EEC2}"/>
              </a:ext>
            </a:extLst>
          </p:cNvPr>
          <p:cNvSpPr txBox="1"/>
          <p:nvPr/>
        </p:nvSpPr>
        <p:spPr>
          <a:xfrm>
            <a:off x="1030520" y="803872"/>
            <a:ext cx="4596130"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a:ln>
                  <a:noFill/>
                </a:ln>
                <a:solidFill>
                  <a:prstClr val="white"/>
                </a:solidFill>
                <a:effectLst/>
                <a:uLnTx/>
                <a:uFillTx/>
                <a:latin typeface="Open Sans Light (본문)"/>
                <a:ea typeface="맑은 고딕" panose="020B0503020000020004" pitchFamily="50" charset="-127"/>
                <a:cs typeface="+mn-cs"/>
              </a:rPr>
              <a:t>(Adaptive Frequency System)</a:t>
            </a:r>
          </a:p>
        </p:txBody>
      </p:sp>
      <p:sp>
        <p:nvSpPr>
          <p:cNvPr id="6" name="타원 5">
            <a:extLst>
              <a:ext uri="{FF2B5EF4-FFF2-40B4-BE49-F238E27FC236}">
                <a16:creationId xmlns:a16="http://schemas.microsoft.com/office/drawing/2014/main" id="{7ABC86C1-3042-1A7A-99E6-00412E825AE4}"/>
              </a:ext>
            </a:extLst>
          </p:cNvPr>
          <p:cNvSpPr>
            <a:spLocks/>
          </p:cNvSpPr>
          <p:nvPr/>
        </p:nvSpPr>
        <p:spPr>
          <a:xfrm>
            <a:off x="11724299" y="6448164"/>
            <a:ext cx="270000" cy="27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50" charset="-127"/>
              <a:cs typeface="+mn-cs"/>
            </a:endParaRPr>
          </a:p>
        </p:txBody>
      </p:sp>
      <p:sp>
        <p:nvSpPr>
          <p:cNvPr id="8" name="슬라이드 번호 개체 틀 6">
            <a:extLst>
              <a:ext uri="{FF2B5EF4-FFF2-40B4-BE49-F238E27FC236}">
                <a16:creationId xmlns:a16="http://schemas.microsoft.com/office/drawing/2014/main" id="{CEB41C07-E82E-1B76-20F9-B55B8C285AC1}"/>
              </a:ext>
            </a:extLst>
          </p:cNvPr>
          <p:cNvSpPr>
            <a:spLocks noGrp="1"/>
          </p:cNvSpPr>
          <p:nvPr>
            <p:ph type="sldNum" sz="quarter" idx="12"/>
          </p:nvPr>
        </p:nvSpPr>
        <p:spPr>
          <a:xfrm>
            <a:off x="11750983" y="6452359"/>
            <a:ext cx="216632" cy="26161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7E7843D-FF13-4365-9478-9625B70A2705}" type="slidenum">
              <a:rPr kumimoji="0" lang="en-US" sz="1200" b="0" i="0" u="none" strike="noStrike" kern="1200" cap="none" spc="0" normalizeH="0" baseline="0" noProof="0" dirty="0" smtClean="0">
                <a:ln>
                  <a:noFill/>
                </a:ln>
                <a:solidFill>
                  <a:srgbClr val="4A4E5A"/>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4A4E5A"/>
              </a:solidFill>
              <a:effectLst/>
              <a:uLnTx/>
              <a:uFillTx/>
              <a:latin typeface="+mn-lt"/>
              <a:ea typeface="+mn-ea"/>
              <a:cs typeface="Microsoft GothicNeo"/>
            </a:endParaRPr>
          </a:p>
        </p:txBody>
      </p:sp>
    </p:spTree>
    <p:extLst>
      <p:ext uri="{BB962C8B-B14F-4D97-AF65-F5344CB8AC3E}">
        <p14:creationId xmlns:p14="http://schemas.microsoft.com/office/powerpoint/2010/main" val="1616496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7866122-F0AF-E930-228F-9A2AA68B9B32}"/>
            </a:ext>
          </a:extLst>
        </p:cNvPr>
        <p:cNvGrpSpPr/>
        <p:nvPr/>
      </p:nvGrpSpPr>
      <p:grpSpPr>
        <a:xfrm>
          <a:off x="0" y="0"/>
          <a:ext cx="0" cy="0"/>
          <a:chOff x="0" y="0"/>
          <a:chExt cx="0" cy="0"/>
        </a:xfrm>
      </p:grpSpPr>
      <p:sp>
        <p:nvSpPr>
          <p:cNvPr id="15" name="Shape 3564">
            <a:extLst>
              <a:ext uri="{FF2B5EF4-FFF2-40B4-BE49-F238E27FC236}">
                <a16:creationId xmlns:a16="http://schemas.microsoft.com/office/drawing/2014/main" id="{D8034A89-CE77-EB8C-4AAE-B495D9342E0D}"/>
              </a:ext>
            </a:extLst>
          </p:cNvPr>
          <p:cNvSpPr/>
          <p:nvPr/>
        </p:nvSpPr>
        <p:spPr>
          <a:xfrm>
            <a:off x="504524" y="492078"/>
            <a:ext cx="1885901" cy="205184"/>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b">
            <a:spAutoFit/>
          </a:bodyPr>
          <a:lstStyle>
            <a:lvl1pPr algn="l" defTabSz="825500">
              <a:lnSpc>
                <a:spcPct val="100000"/>
              </a:lnSpc>
              <a:defRPr sz="2000" b="1" cap="all" spc="199">
                <a:solidFill>
                  <a:srgbClr val="686B73"/>
                </a:solidFill>
              </a:defRPr>
            </a:lvl1p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all" spc="199" normalizeH="0" baseline="0" noProof="0">
                <a:ln>
                  <a:noFill/>
                </a:ln>
                <a:solidFill>
                  <a:prstClr val="white"/>
                </a:solidFill>
                <a:effectLst/>
                <a:uLnTx/>
                <a:uFillTx/>
                <a:latin typeface="Calibri" panose="020F0502020204030204"/>
                <a:ea typeface="맑은 고딕" panose="020B0503020000020004" pitchFamily="50" charset="-127"/>
                <a:cs typeface="+mn-cs"/>
              </a:rPr>
              <a:t>TECHNOLOGY OVERVIEW</a:t>
            </a:r>
          </a:p>
        </p:txBody>
      </p:sp>
      <p:cxnSp>
        <p:nvCxnSpPr>
          <p:cNvPr id="16" name="Straight Connector 3">
            <a:extLst>
              <a:ext uri="{FF2B5EF4-FFF2-40B4-BE49-F238E27FC236}">
                <a16:creationId xmlns:a16="http://schemas.microsoft.com/office/drawing/2014/main" id="{BBACA03B-F39A-AC28-FF45-BF77695BC749}"/>
              </a:ext>
            </a:extLst>
          </p:cNvPr>
          <p:cNvCxnSpPr>
            <a:cxnSpLocks/>
          </p:cNvCxnSpPr>
          <p:nvPr/>
        </p:nvCxnSpPr>
        <p:spPr>
          <a:xfrm>
            <a:off x="526520" y="1241770"/>
            <a:ext cx="5040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grpSp>
        <p:nvGrpSpPr>
          <p:cNvPr id="18" name="그룹 17">
            <a:extLst>
              <a:ext uri="{FF2B5EF4-FFF2-40B4-BE49-F238E27FC236}">
                <a16:creationId xmlns:a16="http://schemas.microsoft.com/office/drawing/2014/main" id="{17D5EF6A-C959-B640-D973-73546A9B02FA}"/>
              </a:ext>
            </a:extLst>
          </p:cNvPr>
          <p:cNvGrpSpPr/>
          <p:nvPr/>
        </p:nvGrpSpPr>
        <p:grpSpPr>
          <a:xfrm>
            <a:off x="526519" y="6414196"/>
            <a:ext cx="4789631" cy="261610"/>
            <a:chOff x="526519" y="6414196"/>
            <a:chExt cx="4789631" cy="261610"/>
          </a:xfrm>
        </p:grpSpPr>
        <p:pic>
          <p:nvPicPr>
            <p:cNvPr id="19" name="그림 18" descr="텍스트, 폰트, 그래픽, 로고이(가) 표시된 사진&#10;&#10;AI 생성 콘텐츠는 정확하지 않을 수 있습니다.">
              <a:extLst>
                <a:ext uri="{FF2B5EF4-FFF2-40B4-BE49-F238E27FC236}">
                  <a16:creationId xmlns:a16="http://schemas.microsoft.com/office/drawing/2014/main" id="{0C24011B-4463-4973-3F40-6B25276C8C43}"/>
                </a:ext>
              </a:extLst>
            </p:cNvPr>
            <p:cNvPicPr/>
            <p:nvPr/>
          </p:nvPicPr>
          <p:blipFill>
            <a:blip r:embed="rId4">
              <a:extLst>
                <a:ext uri="{28A0092B-C50C-407E-A947-70E740481C1C}">
                  <a14:useLocalDpi xmlns:a14="http://schemas.microsoft.com/office/drawing/2010/main" val="0"/>
                </a:ext>
              </a:extLst>
            </a:blip>
            <a:stretch>
              <a:fillRect/>
            </a:stretch>
          </p:blipFill>
          <p:spPr>
            <a:xfrm>
              <a:off x="526519" y="6468196"/>
              <a:ext cx="900000" cy="164789"/>
            </a:xfrm>
            <a:prstGeom prst="rect">
              <a:avLst/>
            </a:prstGeom>
          </p:spPr>
        </p:pic>
        <p:sp>
          <p:nvSpPr>
            <p:cNvPr id="20" name="TextBox 19">
              <a:extLst>
                <a:ext uri="{FF2B5EF4-FFF2-40B4-BE49-F238E27FC236}">
                  <a16:creationId xmlns:a16="http://schemas.microsoft.com/office/drawing/2014/main" id="{BC055C1C-0F4F-584B-C349-B3047C0A85EF}"/>
                </a:ext>
              </a:extLst>
            </p:cNvPr>
            <p:cNvSpPr txBox="1"/>
            <p:nvPr/>
          </p:nvSpPr>
          <p:spPr>
            <a:xfrm>
              <a:off x="1353206" y="6414196"/>
              <a:ext cx="3962944"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a:ln>
                    <a:noFill/>
                  </a:ln>
                  <a:solidFill>
                    <a:prstClr val="white"/>
                  </a:solidFill>
                  <a:effectLst/>
                  <a:uLnTx/>
                  <a:uFillTx/>
                  <a:latin typeface="Open Sans Light (본문)"/>
                  <a:ea typeface="맑은 고딕" panose="020B0503020000020004" pitchFamily="50" charset="-127"/>
                  <a:cs typeface="+mn-cs"/>
                </a:rPr>
                <a:t>, Innovating Aesthetic Medical Devices for Global Healthcare.</a:t>
              </a:r>
            </a:p>
          </p:txBody>
        </p:sp>
      </p:grpSp>
      <p:sp>
        <p:nvSpPr>
          <p:cNvPr id="2" name="Shape 3563">
            <a:extLst>
              <a:ext uri="{FF2B5EF4-FFF2-40B4-BE49-F238E27FC236}">
                <a16:creationId xmlns:a16="http://schemas.microsoft.com/office/drawing/2014/main" id="{9E98ADDD-E1E4-B320-61CE-F24F9E32277A}"/>
              </a:ext>
            </a:extLst>
          </p:cNvPr>
          <p:cNvSpPr/>
          <p:nvPr/>
        </p:nvSpPr>
        <p:spPr>
          <a:xfrm>
            <a:off x="504524" y="697262"/>
            <a:ext cx="3855643"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defTabSz="825500">
              <a:lnSpc>
                <a:spcPct val="100000"/>
              </a:lnSpc>
              <a:defRPr sz="6000">
                <a:latin typeface="+mn-lt"/>
                <a:ea typeface="+mn-ea"/>
                <a:cs typeface="+mn-cs"/>
                <a:sym typeface="Open Sans Light"/>
              </a:defRPr>
            </a:lvl1p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Open Sans Light (본문)"/>
                <a:ea typeface="+mn-ea"/>
                <a:cs typeface="+mn-cs"/>
                <a:sym typeface="Open Sans Light"/>
              </a:rPr>
              <a:t>AFS</a:t>
            </a:r>
            <a:endParaRPr kumimoji="0" sz="2400" b="0" i="0" u="none" strike="noStrike" kern="1200" cap="none" spc="0" normalizeH="0" baseline="0" noProof="0">
              <a:ln>
                <a:noFill/>
              </a:ln>
              <a:solidFill>
                <a:prstClr val="white"/>
              </a:solidFill>
              <a:effectLst/>
              <a:uLnTx/>
              <a:uFillTx/>
              <a:latin typeface="Open Sans Light (본문)"/>
              <a:ea typeface="+mn-ea"/>
              <a:cs typeface="+mn-cs"/>
              <a:sym typeface="Open Sans Light"/>
            </a:endParaRPr>
          </a:p>
        </p:txBody>
      </p:sp>
      <p:sp>
        <p:nvSpPr>
          <p:cNvPr id="3" name="TextBox 2">
            <a:extLst>
              <a:ext uri="{FF2B5EF4-FFF2-40B4-BE49-F238E27FC236}">
                <a16:creationId xmlns:a16="http://schemas.microsoft.com/office/drawing/2014/main" id="{DDA55E07-CF3A-9634-C4A5-FCAC64A69321}"/>
              </a:ext>
            </a:extLst>
          </p:cNvPr>
          <p:cNvSpPr txBox="1"/>
          <p:nvPr/>
        </p:nvSpPr>
        <p:spPr>
          <a:xfrm>
            <a:off x="1030520" y="803872"/>
            <a:ext cx="4596130"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a:ln>
                  <a:noFill/>
                </a:ln>
                <a:solidFill>
                  <a:prstClr val="white"/>
                </a:solidFill>
                <a:effectLst/>
                <a:uLnTx/>
                <a:uFillTx/>
                <a:latin typeface="Open Sans Light (본문)"/>
                <a:ea typeface="맑은 고딕" panose="020B0503020000020004" pitchFamily="50" charset="-127"/>
                <a:cs typeface="+mn-cs"/>
              </a:rPr>
              <a:t>(Adaptive Frequency System)</a:t>
            </a:r>
          </a:p>
        </p:txBody>
      </p:sp>
      <p:sp>
        <p:nvSpPr>
          <p:cNvPr id="6" name="타원 5">
            <a:extLst>
              <a:ext uri="{FF2B5EF4-FFF2-40B4-BE49-F238E27FC236}">
                <a16:creationId xmlns:a16="http://schemas.microsoft.com/office/drawing/2014/main" id="{BD9BDB9C-0198-828B-6BCD-93CFCBCAD7C3}"/>
              </a:ext>
            </a:extLst>
          </p:cNvPr>
          <p:cNvSpPr>
            <a:spLocks/>
          </p:cNvSpPr>
          <p:nvPr/>
        </p:nvSpPr>
        <p:spPr>
          <a:xfrm>
            <a:off x="11724299" y="6448164"/>
            <a:ext cx="270000" cy="27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50" charset="-127"/>
              <a:cs typeface="+mn-cs"/>
            </a:endParaRPr>
          </a:p>
        </p:txBody>
      </p:sp>
      <p:sp>
        <p:nvSpPr>
          <p:cNvPr id="8" name="슬라이드 번호 개체 틀 6">
            <a:extLst>
              <a:ext uri="{FF2B5EF4-FFF2-40B4-BE49-F238E27FC236}">
                <a16:creationId xmlns:a16="http://schemas.microsoft.com/office/drawing/2014/main" id="{93217B7B-7F1B-BB06-B243-430540124FE0}"/>
              </a:ext>
            </a:extLst>
          </p:cNvPr>
          <p:cNvSpPr>
            <a:spLocks noGrp="1"/>
          </p:cNvSpPr>
          <p:nvPr>
            <p:ph type="sldNum" sz="quarter" idx="12"/>
          </p:nvPr>
        </p:nvSpPr>
        <p:spPr>
          <a:xfrm>
            <a:off x="11750983" y="6452359"/>
            <a:ext cx="216632" cy="26161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7E7843D-FF13-4365-9478-9625B70A2705}" type="slidenum">
              <a:rPr kumimoji="0" lang="en-US" sz="1200" b="0" i="0" u="none" strike="noStrike" kern="1200" cap="none" spc="0" normalizeH="0" baseline="0" noProof="0" dirty="0" smtClean="0">
                <a:ln>
                  <a:noFill/>
                </a:ln>
                <a:solidFill>
                  <a:srgbClr val="4A4E5A"/>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4A4E5A"/>
              </a:solidFill>
              <a:effectLst/>
              <a:uLnTx/>
              <a:uFillTx/>
              <a:latin typeface="+mn-lt"/>
              <a:ea typeface="+mn-ea"/>
              <a:cs typeface="Microsoft GothicNeo"/>
            </a:endParaRPr>
          </a:p>
        </p:txBody>
      </p:sp>
      <p:pic>
        <p:nvPicPr>
          <p:cNvPr id="12" name="그림 11" descr="마이크, 이어폰이(가) 표시된 사진&#10;&#10;AI 생성 콘텐츠는 정확하지 않을 수 있습니다.">
            <a:extLst>
              <a:ext uri="{FF2B5EF4-FFF2-40B4-BE49-F238E27FC236}">
                <a16:creationId xmlns:a16="http://schemas.microsoft.com/office/drawing/2014/main" id="{79F8255D-9E6F-15F3-4C64-80DF76AA2F2E}"/>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t="-2" r="14581" b="9620"/>
          <a:stretch>
            <a:fillRect/>
          </a:stretch>
        </p:blipFill>
        <p:spPr>
          <a:xfrm>
            <a:off x="6678240" y="1269540"/>
            <a:ext cx="5513760" cy="4241354"/>
          </a:xfrm>
          <a:prstGeom prst="rect">
            <a:avLst/>
          </a:prstGeom>
        </p:spPr>
      </p:pic>
      <p:sp>
        <p:nvSpPr>
          <p:cNvPr id="13" name="TextBox 12">
            <a:extLst>
              <a:ext uri="{FF2B5EF4-FFF2-40B4-BE49-F238E27FC236}">
                <a16:creationId xmlns:a16="http://schemas.microsoft.com/office/drawing/2014/main" id="{25A9B29C-127B-E651-2617-63195B94D155}"/>
              </a:ext>
            </a:extLst>
          </p:cNvPr>
          <p:cNvSpPr txBox="1"/>
          <p:nvPr/>
        </p:nvSpPr>
        <p:spPr>
          <a:xfrm>
            <a:off x="1212532" y="1666321"/>
            <a:ext cx="5562741" cy="461665"/>
          </a:xfrm>
          <a:prstGeom prst="rect">
            <a:avLst/>
          </a:prstGeom>
          <a:noFill/>
        </p:spPr>
        <p:txBody>
          <a:bodyPr wrap="square">
            <a:spAutoFit/>
          </a:bodyPr>
          <a:lstStyle/>
          <a:p>
            <a:r>
              <a:rPr lang="en-US" altLang="ko-KR" sz="2400" dirty="0">
                <a:solidFill>
                  <a:schemeClr val="bg1"/>
                </a:solidFill>
              </a:rPr>
              <a:t>“</a:t>
            </a:r>
            <a:r>
              <a:rPr lang="en-US" altLang="ko-KR" sz="2400" dirty="0">
                <a:solidFill>
                  <a:schemeClr val="bg1"/>
                </a:solidFill>
                <a:latin typeface="Open Sans Light (본문)"/>
                <a:cs typeface="Poppins SemiBold" panose="00000700000000000000" pitchFamily="2" charset="0"/>
              </a:rPr>
              <a:t>Zero Heat Technology + Cooling</a:t>
            </a:r>
            <a:r>
              <a:rPr lang="en-US" altLang="ko-KR" sz="2400" dirty="0">
                <a:solidFill>
                  <a:schemeClr val="bg1"/>
                </a:solidFill>
              </a:rPr>
              <a:t>”</a:t>
            </a:r>
            <a:endParaRPr lang="en-US" altLang="ko-KR" sz="2400" dirty="0">
              <a:solidFill>
                <a:schemeClr val="bg1"/>
              </a:solidFill>
              <a:latin typeface="Open Sans Light (본문)"/>
              <a:cs typeface="Poppins SemiBold" panose="00000700000000000000" pitchFamily="2" charset="0"/>
            </a:endParaRPr>
          </a:p>
        </p:txBody>
      </p:sp>
      <p:sp>
        <p:nvSpPr>
          <p:cNvPr id="17" name="TextBox 16">
            <a:extLst>
              <a:ext uri="{FF2B5EF4-FFF2-40B4-BE49-F238E27FC236}">
                <a16:creationId xmlns:a16="http://schemas.microsoft.com/office/drawing/2014/main" id="{DEF1AFC0-236E-F0CF-B30E-495FFECA408D}"/>
              </a:ext>
            </a:extLst>
          </p:cNvPr>
          <p:cNvSpPr txBox="1">
            <a:spLocks noChangeAspect="1"/>
          </p:cNvSpPr>
          <p:nvPr/>
        </p:nvSpPr>
        <p:spPr>
          <a:xfrm>
            <a:off x="1353206" y="2327940"/>
            <a:ext cx="5134739" cy="681725"/>
          </a:xfrm>
          <a:prstGeom prst="rect">
            <a:avLst/>
          </a:prstGeom>
          <a:noFill/>
        </p:spPr>
        <p:txBody>
          <a:bodyPr wrap="none" rtlCol="0">
            <a:spAutoFit/>
          </a:bodyPr>
          <a:lstStyle/>
          <a:p>
            <a:pPr>
              <a:lnSpc>
                <a:spcPct val="120000"/>
              </a:lnSpc>
            </a:pPr>
            <a:r>
              <a:rPr lang="ko-KR" altLang="en-US" sz="1100" b="1" dirty="0">
                <a:solidFill>
                  <a:schemeClr val="bg1"/>
                </a:solidFill>
                <a:latin typeface="+mn-ea"/>
              </a:rPr>
              <a:t>기존 가변 초음파 도자의 발열 문제</a:t>
            </a:r>
            <a:br>
              <a:rPr lang="en-US" altLang="ko-KR" sz="1100" dirty="0">
                <a:solidFill>
                  <a:schemeClr val="bg1"/>
                </a:solidFill>
                <a:latin typeface="+mn-ea"/>
              </a:rPr>
            </a:br>
            <a:r>
              <a:rPr lang="ko-KR" altLang="en-US" sz="1100" dirty="0">
                <a:solidFill>
                  <a:schemeClr val="bg1"/>
                </a:solidFill>
                <a:latin typeface="+mn-ea"/>
              </a:rPr>
              <a:t>장시간 사용 시 과도한 발열로 피부 표면 온도가 상승하고 </a:t>
            </a:r>
            <a:r>
              <a:rPr lang="ko-KR" altLang="en-US" sz="1100" dirty="0" err="1">
                <a:solidFill>
                  <a:schemeClr val="bg1"/>
                </a:solidFill>
                <a:latin typeface="+mn-ea"/>
              </a:rPr>
              <a:t>홍반을</a:t>
            </a:r>
            <a:r>
              <a:rPr lang="ko-KR" altLang="en-US" sz="1100" dirty="0">
                <a:solidFill>
                  <a:schemeClr val="bg1"/>
                </a:solidFill>
                <a:latin typeface="+mn-ea"/>
              </a:rPr>
              <a:t> 유발합니다</a:t>
            </a:r>
            <a:r>
              <a:rPr lang="en-US" altLang="ko-KR" sz="1100" dirty="0">
                <a:solidFill>
                  <a:schemeClr val="bg1"/>
                </a:solidFill>
                <a:latin typeface="+mn-ea"/>
              </a:rPr>
              <a:t>. </a:t>
            </a:r>
          </a:p>
          <a:p>
            <a:pPr>
              <a:lnSpc>
                <a:spcPct val="120000"/>
              </a:lnSpc>
            </a:pPr>
            <a:r>
              <a:rPr lang="ko-KR" altLang="en-US" sz="1100" dirty="0">
                <a:solidFill>
                  <a:schemeClr val="bg1"/>
                </a:solidFill>
                <a:latin typeface="+mn-ea"/>
              </a:rPr>
              <a:t>이로 인해 피부 시술 후 진정 시간이 길어지는 비효율성을 초래합니다</a:t>
            </a:r>
            <a:r>
              <a:rPr lang="en-US" altLang="ko-KR" sz="1100" dirty="0">
                <a:solidFill>
                  <a:schemeClr val="bg1"/>
                </a:solidFill>
                <a:latin typeface="+mn-ea"/>
              </a:rPr>
              <a:t>.</a:t>
            </a:r>
          </a:p>
        </p:txBody>
      </p:sp>
      <p:sp>
        <p:nvSpPr>
          <p:cNvPr id="22" name="TextBox 21">
            <a:extLst>
              <a:ext uri="{FF2B5EF4-FFF2-40B4-BE49-F238E27FC236}">
                <a16:creationId xmlns:a16="http://schemas.microsoft.com/office/drawing/2014/main" id="{CF17CAAA-99D5-137E-8AFA-835AD995EF40}"/>
              </a:ext>
            </a:extLst>
          </p:cNvPr>
          <p:cNvSpPr txBox="1">
            <a:spLocks noChangeAspect="1"/>
          </p:cNvSpPr>
          <p:nvPr/>
        </p:nvSpPr>
        <p:spPr>
          <a:xfrm>
            <a:off x="1353205" y="3891072"/>
            <a:ext cx="8488107" cy="1697388"/>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ko-KR" altLang="en-US" sz="1100" dirty="0">
                <a:solidFill>
                  <a:schemeClr val="bg1"/>
                </a:solidFill>
                <a:latin typeface="+mn-ea"/>
              </a:rPr>
              <a:t>발열 최소화 설계</a:t>
            </a:r>
            <a:br>
              <a:rPr lang="en-US" altLang="ko-KR" sz="1100" dirty="0">
                <a:solidFill>
                  <a:schemeClr val="bg1"/>
                </a:solidFill>
                <a:latin typeface="+mn-ea"/>
              </a:rPr>
            </a:br>
            <a:r>
              <a:rPr lang="ko-KR" altLang="en-US" sz="1100" dirty="0">
                <a:solidFill>
                  <a:schemeClr val="bg1"/>
                </a:solidFill>
                <a:latin typeface="+mn-ea"/>
              </a:rPr>
              <a:t>세라믹 특성에 최적화된 도자 설계와 임피던스 매칭 회로로 </a:t>
            </a:r>
            <a:r>
              <a:rPr lang="ko-KR" altLang="en-US" sz="1100" dirty="0" err="1">
                <a:solidFill>
                  <a:schemeClr val="bg1"/>
                </a:solidFill>
                <a:latin typeface="+mn-ea"/>
              </a:rPr>
              <a:t>핸드피스</a:t>
            </a:r>
            <a:r>
              <a:rPr lang="ko-KR" altLang="en-US" sz="1100" dirty="0">
                <a:solidFill>
                  <a:schemeClr val="bg1"/>
                </a:solidFill>
                <a:latin typeface="+mn-ea"/>
              </a:rPr>
              <a:t> 발열을 획기적으로 억제했습니다</a:t>
            </a:r>
            <a:r>
              <a:rPr lang="en-US" altLang="ko-KR" sz="1100" dirty="0">
                <a:solidFill>
                  <a:schemeClr val="bg1"/>
                </a:solidFill>
                <a:latin typeface="+mn-ea"/>
              </a:rPr>
              <a:t>.</a:t>
            </a:r>
            <a:br>
              <a:rPr lang="en-US" altLang="ko-KR" sz="1100" dirty="0">
                <a:solidFill>
                  <a:schemeClr val="bg1"/>
                </a:solidFill>
                <a:latin typeface="+mn-ea"/>
              </a:rPr>
            </a:br>
            <a:endParaRPr lang="en-US" altLang="ko-KR" sz="1100" dirty="0">
              <a:solidFill>
                <a:schemeClr val="bg1"/>
              </a:solidFill>
              <a:latin typeface="+mn-ea"/>
            </a:endParaRPr>
          </a:p>
          <a:p>
            <a:pPr marL="171450" indent="-171450">
              <a:lnSpc>
                <a:spcPct val="120000"/>
              </a:lnSpc>
              <a:buFont typeface="Arial" panose="020B0604020202020204" pitchFamily="34" charset="0"/>
              <a:buChar char="•"/>
            </a:pPr>
            <a:r>
              <a:rPr lang="en-US" altLang="ko-KR" sz="1100" dirty="0">
                <a:solidFill>
                  <a:schemeClr val="bg1"/>
                </a:solidFill>
                <a:latin typeface="+mn-ea"/>
              </a:rPr>
              <a:t>Cooling </a:t>
            </a:r>
            <a:r>
              <a:rPr lang="ko-KR" altLang="en-US" sz="1100" dirty="0">
                <a:solidFill>
                  <a:schemeClr val="bg1"/>
                </a:solidFill>
                <a:latin typeface="+mn-ea"/>
              </a:rPr>
              <a:t>기능 동시 사용의 효과</a:t>
            </a:r>
            <a:br>
              <a:rPr lang="en-US" altLang="ko-KR" sz="1100" dirty="0">
                <a:solidFill>
                  <a:schemeClr val="bg1"/>
                </a:solidFill>
                <a:latin typeface="+mn-ea"/>
              </a:rPr>
            </a:br>
            <a:r>
              <a:rPr lang="ko-KR" altLang="en-US" sz="1100" dirty="0">
                <a:solidFill>
                  <a:schemeClr val="bg1"/>
                </a:solidFill>
                <a:latin typeface="+mn-ea"/>
              </a:rPr>
              <a:t>핸들 내장 </a:t>
            </a:r>
            <a:r>
              <a:rPr lang="ko-KR" altLang="en-US" sz="1100" dirty="0" err="1">
                <a:solidFill>
                  <a:schemeClr val="bg1"/>
                </a:solidFill>
                <a:latin typeface="+mn-ea"/>
              </a:rPr>
              <a:t>펠티어</a:t>
            </a:r>
            <a:r>
              <a:rPr lang="ko-KR" altLang="en-US" sz="1100" dirty="0">
                <a:solidFill>
                  <a:schemeClr val="bg1"/>
                </a:solidFill>
                <a:latin typeface="+mn-ea"/>
              </a:rPr>
              <a:t> 쿨링으로 시술 즉시 피부를 진정시키고</a:t>
            </a:r>
            <a:r>
              <a:rPr lang="en-US" altLang="ko-KR" sz="1100" dirty="0">
                <a:solidFill>
                  <a:schemeClr val="bg1"/>
                </a:solidFill>
                <a:latin typeface="+mn-ea"/>
              </a:rPr>
              <a:t>, </a:t>
            </a:r>
            <a:r>
              <a:rPr lang="ko-KR" altLang="en-US" sz="1100" dirty="0" err="1">
                <a:solidFill>
                  <a:schemeClr val="bg1"/>
                </a:solidFill>
                <a:latin typeface="+mn-ea"/>
              </a:rPr>
              <a:t>홍반과</a:t>
            </a:r>
            <a:r>
              <a:rPr lang="ko-KR" altLang="en-US" sz="1100" dirty="0">
                <a:solidFill>
                  <a:schemeClr val="bg1"/>
                </a:solidFill>
                <a:latin typeface="+mn-ea"/>
              </a:rPr>
              <a:t> </a:t>
            </a:r>
            <a:r>
              <a:rPr lang="ko-KR" altLang="en-US" sz="1100" dirty="0" err="1">
                <a:solidFill>
                  <a:schemeClr val="bg1"/>
                </a:solidFill>
                <a:latin typeface="+mn-ea"/>
              </a:rPr>
              <a:t>열감을</a:t>
            </a:r>
            <a:r>
              <a:rPr lang="ko-KR" altLang="en-US" sz="1100" dirty="0">
                <a:solidFill>
                  <a:schemeClr val="bg1"/>
                </a:solidFill>
                <a:latin typeface="+mn-ea"/>
              </a:rPr>
              <a:t> 빠르게 완화하여 다운타임을 최소화합니다</a:t>
            </a:r>
            <a:r>
              <a:rPr lang="en-US" altLang="ko-KR" sz="1100" dirty="0">
                <a:solidFill>
                  <a:schemeClr val="bg1"/>
                </a:solidFill>
                <a:latin typeface="+mn-ea"/>
              </a:rPr>
              <a:t>.</a:t>
            </a:r>
            <a:br>
              <a:rPr lang="en-US" altLang="ko-KR" sz="1100" dirty="0">
                <a:solidFill>
                  <a:schemeClr val="bg1"/>
                </a:solidFill>
                <a:latin typeface="+mn-ea"/>
              </a:rPr>
            </a:br>
            <a:endParaRPr lang="en-US" altLang="ko-KR" sz="1100" dirty="0">
              <a:solidFill>
                <a:schemeClr val="bg1"/>
              </a:solidFill>
              <a:latin typeface="+mn-ea"/>
            </a:endParaRPr>
          </a:p>
          <a:p>
            <a:pPr marL="171450" indent="-171450">
              <a:lnSpc>
                <a:spcPct val="120000"/>
              </a:lnSpc>
              <a:buFont typeface="Arial" panose="020B0604020202020204" pitchFamily="34" charset="0"/>
              <a:buChar char="•"/>
            </a:pPr>
            <a:r>
              <a:rPr lang="ko-KR" altLang="en-US" sz="1100" dirty="0">
                <a:solidFill>
                  <a:schemeClr val="bg1"/>
                </a:solidFill>
                <a:latin typeface="+mn-ea"/>
              </a:rPr>
              <a:t>시술 효율 극대화</a:t>
            </a:r>
            <a:br>
              <a:rPr lang="en-US" altLang="ko-KR" sz="1100" dirty="0">
                <a:solidFill>
                  <a:schemeClr val="bg1"/>
                </a:solidFill>
                <a:latin typeface="+mn-ea"/>
              </a:rPr>
            </a:br>
            <a:r>
              <a:rPr lang="ko-KR" altLang="en-US" sz="1100" dirty="0">
                <a:solidFill>
                  <a:schemeClr val="bg1"/>
                </a:solidFill>
                <a:latin typeface="+mn-ea"/>
              </a:rPr>
              <a:t>진정 관리 시간을 줄여 시술 전체 시간을 단축</a:t>
            </a:r>
            <a:r>
              <a:rPr lang="en-US" altLang="ko-KR" sz="1100" dirty="0">
                <a:solidFill>
                  <a:schemeClr val="bg1"/>
                </a:solidFill>
                <a:latin typeface="+mn-ea"/>
              </a:rPr>
              <a:t>, </a:t>
            </a:r>
            <a:r>
              <a:rPr lang="ko-KR" altLang="en-US" sz="1100" dirty="0">
                <a:solidFill>
                  <a:schemeClr val="bg1"/>
                </a:solidFill>
                <a:latin typeface="+mn-ea"/>
              </a:rPr>
              <a:t>더 많은 고객을 효율적으로 관리하고 </a:t>
            </a:r>
            <a:r>
              <a:rPr lang="en-US" altLang="ko-KR" sz="1100" dirty="0">
                <a:solidFill>
                  <a:schemeClr val="bg1"/>
                </a:solidFill>
                <a:latin typeface="+mn-ea"/>
              </a:rPr>
              <a:t>ROI</a:t>
            </a:r>
            <a:r>
              <a:rPr lang="ko-KR" altLang="en-US" sz="1100" dirty="0">
                <a:solidFill>
                  <a:schemeClr val="bg1"/>
                </a:solidFill>
                <a:latin typeface="+mn-ea"/>
              </a:rPr>
              <a:t>를 향상시킵니다</a:t>
            </a:r>
            <a:r>
              <a:rPr lang="en-US" altLang="ko-KR" sz="1100" dirty="0">
                <a:solidFill>
                  <a:schemeClr val="bg1"/>
                </a:solidFill>
                <a:latin typeface="+mn-ea"/>
              </a:rPr>
              <a:t>.</a:t>
            </a:r>
          </a:p>
        </p:txBody>
      </p:sp>
      <p:grpSp>
        <p:nvGrpSpPr>
          <p:cNvPr id="26" name="그룹 25">
            <a:extLst>
              <a:ext uri="{FF2B5EF4-FFF2-40B4-BE49-F238E27FC236}">
                <a16:creationId xmlns:a16="http://schemas.microsoft.com/office/drawing/2014/main" id="{CC799E04-7AD4-04AF-9069-9DFCC935C9B3}"/>
              </a:ext>
            </a:extLst>
          </p:cNvPr>
          <p:cNvGrpSpPr/>
          <p:nvPr/>
        </p:nvGrpSpPr>
        <p:grpSpPr>
          <a:xfrm>
            <a:off x="1426519" y="3337779"/>
            <a:ext cx="1495922" cy="401264"/>
            <a:chOff x="1353206" y="3431330"/>
            <a:chExt cx="1495922" cy="401264"/>
          </a:xfrm>
        </p:grpSpPr>
        <p:sp>
          <p:nvSpPr>
            <p:cNvPr id="24" name="사각형: 둥근 대각선 방향 모서리 23">
              <a:extLst>
                <a:ext uri="{FF2B5EF4-FFF2-40B4-BE49-F238E27FC236}">
                  <a16:creationId xmlns:a16="http://schemas.microsoft.com/office/drawing/2014/main" id="{73BC28A2-D796-F19C-C660-C226A9C71BB4}"/>
                </a:ext>
              </a:extLst>
            </p:cNvPr>
            <p:cNvSpPr>
              <a:spLocks/>
            </p:cNvSpPr>
            <p:nvPr/>
          </p:nvSpPr>
          <p:spPr>
            <a:xfrm>
              <a:off x="1353206" y="3465773"/>
              <a:ext cx="1495922" cy="366821"/>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Box 20">
              <a:extLst>
                <a:ext uri="{FF2B5EF4-FFF2-40B4-BE49-F238E27FC236}">
                  <a16:creationId xmlns:a16="http://schemas.microsoft.com/office/drawing/2014/main" id="{9A244BB7-3812-77D8-CC45-DE8FE4B1655A}"/>
                </a:ext>
              </a:extLst>
            </p:cNvPr>
            <p:cNvSpPr txBox="1">
              <a:spLocks noChangeAspect="1"/>
            </p:cNvSpPr>
            <p:nvPr/>
          </p:nvSpPr>
          <p:spPr>
            <a:xfrm>
              <a:off x="1353206" y="3431330"/>
              <a:ext cx="1495922" cy="401264"/>
            </a:xfrm>
            <a:prstGeom prst="rect">
              <a:avLst/>
            </a:prstGeom>
            <a:noFill/>
          </p:spPr>
          <p:txBody>
            <a:bodyPr wrap="none" rtlCol="0">
              <a:spAutoFit/>
            </a:bodyPr>
            <a:lstStyle/>
            <a:p>
              <a:pPr>
                <a:lnSpc>
                  <a:spcPct val="120000"/>
                </a:lnSpc>
              </a:pPr>
              <a:r>
                <a:rPr lang="en-US" altLang="ko-KR" dirty="0">
                  <a:solidFill>
                    <a:srgbClr val="4A4B50"/>
                  </a:solidFill>
                  <a:latin typeface="Open Sans Light" panose="020B0306030504020204" pitchFamily="34" charset="0"/>
                  <a:cs typeface="Open Sans Light" panose="020B0306030504020204" pitchFamily="34" charset="0"/>
                </a:rPr>
                <a:t>Our Solution</a:t>
              </a:r>
              <a:endParaRPr lang="en-US" altLang="ko-KR" dirty="0">
                <a:solidFill>
                  <a:srgbClr val="4A4B50"/>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3132142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3519186-735A-C58E-8A04-7169CEFAF79E}"/>
            </a:ext>
          </a:extLst>
        </p:cNvPr>
        <p:cNvGrpSpPr/>
        <p:nvPr/>
      </p:nvGrpSpPr>
      <p:grpSpPr>
        <a:xfrm>
          <a:off x="0" y="0"/>
          <a:ext cx="0" cy="0"/>
          <a:chOff x="0" y="0"/>
          <a:chExt cx="0" cy="0"/>
        </a:xfrm>
      </p:grpSpPr>
      <p:pic>
        <p:nvPicPr>
          <p:cNvPr id="7" name="그림 6" descr="의료 장비, 주사기, 실내, 바늘이(가) 표시된 사진&#10;&#10;AI 생성 콘텐츠는 정확하지 않을 수 있습니다.">
            <a:extLst>
              <a:ext uri="{FF2B5EF4-FFF2-40B4-BE49-F238E27FC236}">
                <a16:creationId xmlns:a16="http://schemas.microsoft.com/office/drawing/2014/main" id="{C73FEE6C-6E5E-75F6-8135-B88A58FD8C35}"/>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35991" t="-4" r="-35991" b="28983"/>
          <a:stretch>
            <a:fillRect/>
          </a:stretch>
        </p:blipFill>
        <p:spPr>
          <a:xfrm>
            <a:off x="0" y="1674000"/>
            <a:ext cx="7305675" cy="5184000"/>
          </a:xfrm>
          <a:prstGeom prst="rect">
            <a:avLst/>
          </a:prstGeom>
        </p:spPr>
      </p:pic>
      <p:sp>
        <p:nvSpPr>
          <p:cNvPr id="14" name="TextBox 13">
            <a:extLst>
              <a:ext uri="{FF2B5EF4-FFF2-40B4-BE49-F238E27FC236}">
                <a16:creationId xmlns:a16="http://schemas.microsoft.com/office/drawing/2014/main" id="{5296AB0E-D83B-43AE-29E5-9840C16FD8E0}"/>
              </a:ext>
            </a:extLst>
          </p:cNvPr>
          <p:cNvSpPr txBox="1"/>
          <p:nvPr/>
        </p:nvSpPr>
        <p:spPr>
          <a:xfrm>
            <a:off x="5626650" y="2124231"/>
            <a:ext cx="5562741" cy="830997"/>
          </a:xfrm>
          <a:prstGeom prst="rect">
            <a:avLst/>
          </a:prstGeom>
          <a:noFill/>
        </p:spPr>
        <p:txBody>
          <a:bodyPr wrap="square">
            <a:spAutoFit/>
          </a:bodyPr>
          <a:lstStyle/>
          <a:p>
            <a:r>
              <a:rPr lang="en-US" altLang="ko-KR" sz="2400" dirty="0">
                <a:solidFill>
                  <a:schemeClr val="bg1"/>
                </a:solidFill>
              </a:rPr>
              <a:t>“</a:t>
            </a:r>
            <a:r>
              <a:rPr lang="en-US" altLang="ko-KR" sz="2400" dirty="0">
                <a:solidFill>
                  <a:schemeClr val="bg1"/>
                </a:solidFill>
                <a:latin typeface="Open Sans Light (본문)"/>
                <a:cs typeface="Poppins SemiBold" panose="00000700000000000000" pitchFamily="2" charset="0"/>
              </a:rPr>
              <a:t>One device, multi-frequency solution for complete skin care.</a:t>
            </a:r>
            <a:r>
              <a:rPr lang="en-US" altLang="ko-KR" sz="2400" dirty="0">
                <a:solidFill>
                  <a:schemeClr val="bg1"/>
                </a:solidFill>
              </a:rPr>
              <a:t>”</a:t>
            </a:r>
            <a:endParaRPr lang="en-US" altLang="ko-KR" sz="2400" dirty="0">
              <a:solidFill>
                <a:schemeClr val="bg1"/>
              </a:solidFill>
              <a:latin typeface="Open Sans Light (본문)"/>
              <a:cs typeface="Poppins SemiBold" panose="00000700000000000000" pitchFamily="2" charset="0"/>
            </a:endParaRPr>
          </a:p>
        </p:txBody>
      </p:sp>
      <p:sp>
        <p:nvSpPr>
          <p:cNvPr id="15" name="Shape 3564">
            <a:extLst>
              <a:ext uri="{FF2B5EF4-FFF2-40B4-BE49-F238E27FC236}">
                <a16:creationId xmlns:a16="http://schemas.microsoft.com/office/drawing/2014/main" id="{739B772E-AD06-286E-8630-07004E695CBE}"/>
              </a:ext>
            </a:extLst>
          </p:cNvPr>
          <p:cNvSpPr/>
          <p:nvPr/>
        </p:nvSpPr>
        <p:spPr>
          <a:xfrm>
            <a:off x="504524" y="492078"/>
            <a:ext cx="1885901" cy="205184"/>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b">
            <a:spAutoFit/>
          </a:bodyPr>
          <a:lstStyle>
            <a:lvl1pPr algn="l" defTabSz="825500">
              <a:lnSpc>
                <a:spcPct val="100000"/>
              </a:lnSpc>
              <a:defRPr sz="2000" b="1" cap="all" spc="199">
                <a:solidFill>
                  <a:srgbClr val="686B73"/>
                </a:solidFill>
              </a:defRPr>
            </a:lvl1pPr>
          </a:lstStyle>
          <a:p>
            <a:r>
              <a:rPr lang="en-US" altLang="ko-KR" sz="1000">
                <a:solidFill>
                  <a:schemeClr val="bg1"/>
                </a:solidFill>
              </a:rPr>
              <a:t>TECHNOLOGY OVERVIEW</a:t>
            </a:r>
          </a:p>
        </p:txBody>
      </p:sp>
      <p:cxnSp>
        <p:nvCxnSpPr>
          <p:cNvPr id="16" name="Straight Connector 3">
            <a:extLst>
              <a:ext uri="{FF2B5EF4-FFF2-40B4-BE49-F238E27FC236}">
                <a16:creationId xmlns:a16="http://schemas.microsoft.com/office/drawing/2014/main" id="{B4402B65-8A73-6BCD-0BA8-D625E44244F9}"/>
              </a:ext>
            </a:extLst>
          </p:cNvPr>
          <p:cNvCxnSpPr>
            <a:cxnSpLocks/>
          </p:cNvCxnSpPr>
          <p:nvPr/>
        </p:nvCxnSpPr>
        <p:spPr>
          <a:xfrm>
            <a:off x="526520" y="1241770"/>
            <a:ext cx="5040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grpSp>
        <p:nvGrpSpPr>
          <p:cNvPr id="18" name="그룹 17">
            <a:extLst>
              <a:ext uri="{FF2B5EF4-FFF2-40B4-BE49-F238E27FC236}">
                <a16:creationId xmlns:a16="http://schemas.microsoft.com/office/drawing/2014/main" id="{9F81E09F-18C5-901F-4835-E0133685E14C}"/>
              </a:ext>
            </a:extLst>
          </p:cNvPr>
          <p:cNvGrpSpPr/>
          <p:nvPr/>
        </p:nvGrpSpPr>
        <p:grpSpPr>
          <a:xfrm>
            <a:off x="526519" y="6414196"/>
            <a:ext cx="4789631" cy="261610"/>
            <a:chOff x="526519" y="6414196"/>
            <a:chExt cx="4789631" cy="261610"/>
          </a:xfrm>
        </p:grpSpPr>
        <p:pic>
          <p:nvPicPr>
            <p:cNvPr id="19" name="그림 18" descr="텍스트, 폰트, 그래픽, 로고이(가) 표시된 사진&#10;&#10;AI 생성 콘텐츠는 정확하지 않을 수 있습니다.">
              <a:extLst>
                <a:ext uri="{FF2B5EF4-FFF2-40B4-BE49-F238E27FC236}">
                  <a16:creationId xmlns:a16="http://schemas.microsoft.com/office/drawing/2014/main" id="{C97B84B5-3083-6563-7FA3-87F437AF3361}"/>
                </a:ext>
              </a:extLst>
            </p:cNvPr>
            <p:cNvPicPr/>
            <p:nvPr/>
          </p:nvPicPr>
          <p:blipFill>
            <a:blip r:embed="rId5">
              <a:extLst>
                <a:ext uri="{28A0092B-C50C-407E-A947-70E740481C1C}">
                  <a14:useLocalDpi xmlns:a14="http://schemas.microsoft.com/office/drawing/2010/main" val="0"/>
                </a:ext>
              </a:extLst>
            </a:blip>
            <a:stretch>
              <a:fillRect/>
            </a:stretch>
          </p:blipFill>
          <p:spPr>
            <a:xfrm>
              <a:off x="526519" y="6468196"/>
              <a:ext cx="900000" cy="164789"/>
            </a:xfrm>
            <a:prstGeom prst="rect">
              <a:avLst/>
            </a:prstGeom>
          </p:spPr>
        </p:pic>
        <p:sp>
          <p:nvSpPr>
            <p:cNvPr id="20" name="TextBox 19">
              <a:extLst>
                <a:ext uri="{FF2B5EF4-FFF2-40B4-BE49-F238E27FC236}">
                  <a16:creationId xmlns:a16="http://schemas.microsoft.com/office/drawing/2014/main" id="{F1C177E7-5FC8-B9D0-E904-4BC74795D33D}"/>
                </a:ext>
              </a:extLst>
            </p:cNvPr>
            <p:cNvSpPr txBox="1"/>
            <p:nvPr/>
          </p:nvSpPr>
          <p:spPr>
            <a:xfrm>
              <a:off x="1353206" y="6414196"/>
              <a:ext cx="3962944" cy="261610"/>
            </a:xfrm>
            <a:prstGeom prst="rect">
              <a:avLst/>
            </a:prstGeom>
            <a:noFill/>
          </p:spPr>
          <p:txBody>
            <a:bodyPr wrap="none" rtlCol="0">
              <a:spAutoFit/>
            </a:bodyPr>
            <a:lstStyle/>
            <a:p>
              <a:r>
                <a:rPr lang="en-US" altLang="ko-KR" sz="1100">
                  <a:solidFill>
                    <a:schemeClr val="bg1"/>
                  </a:solidFill>
                  <a:latin typeface="Open Sans Light (본문)"/>
                </a:rPr>
                <a:t>, Innovating Aesthetic Medical Devices for Global Healthcare.</a:t>
              </a:r>
            </a:p>
          </p:txBody>
        </p:sp>
      </p:grpSp>
      <p:sp>
        <p:nvSpPr>
          <p:cNvPr id="25" name="TextBox 24">
            <a:extLst>
              <a:ext uri="{FF2B5EF4-FFF2-40B4-BE49-F238E27FC236}">
                <a16:creationId xmlns:a16="http://schemas.microsoft.com/office/drawing/2014/main" id="{4DB9211C-5183-98C1-8A67-CC9CD3583B26}"/>
              </a:ext>
            </a:extLst>
          </p:cNvPr>
          <p:cNvSpPr txBox="1">
            <a:spLocks noChangeAspect="1"/>
          </p:cNvSpPr>
          <p:nvPr/>
        </p:nvSpPr>
        <p:spPr>
          <a:xfrm>
            <a:off x="5647818" y="3039789"/>
            <a:ext cx="3502882" cy="884858"/>
          </a:xfrm>
          <a:prstGeom prst="rect">
            <a:avLst/>
          </a:prstGeom>
          <a:noFill/>
        </p:spPr>
        <p:txBody>
          <a:bodyPr wrap="none" rtlCol="0">
            <a:spAutoFit/>
          </a:bodyPr>
          <a:lstStyle/>
          <a:p>
            <a:pPr marL="171450" indent="-171450">
              <a:lnSpc>
                <a:spcPct val="120000"/>
              </a:lnSpc>
              <a:buFont typeface="Arial" panose="020B0604020202020204" pitchFamily="34" charset="0"/>
              <a:buChar char="•"/>
            </a:pPr>
            <a:r>
              <a:rPr lang="ko-KR" altLang="en-US" sz="1100">
                <a:solidFill>
                  <a:schemeClr val="bg1"/>
                </a:solidFill>
                <a:latin typeface="+mn-ea"/>
              </a:rPr>
              <a:t>３가지 주파수</a:t>
            </a:r>
            <a:r>
              <a:rPr lang="en-US" altLang="ko-KR" sz="1100">
                <a:solidFill>
                  <a:schemeClr val="bg1"/>
                </a:solidFill>
                <a:latin typeface="+mn-ea"/>
              </a:rPr>
              <a:t>, All-in-One </a:t>
            </a:r>
            <a:r>
              <a:rPr lang="ko-KR" altLang="en-US" sz="1100">
                <a:solidFill>
                  <a:schemeClr val="bg1"/>
                </a:solidFill>
                <a:latin typeface="+mn-ea"/>
              </a:rPr>
              <a:t>피부 솔루션</a:t>
            </a:r>
          </a:p>
          <a:p>
            <a:pPr marL="171450" indent="-171450">
              <a:lnSpc>
                <a:spcPct val="120000"/>
              </a:lnSpc>
              <a:buFont typeface="Arial" panose="020B0604020202020204" pitchFamily="34" charset="0"/>
              <a:buChar char="•"/>
            </a:pPr>
            <a:r>
              <a:rPr lang="ko-KR" altLang="en-US" sz="1100">
                <a:solidFill>
                  <a:schemeClr val="bg1"/>
                </a:solidFill>
                <a:latin typeface="+mn-ea"/>
              </a:rPr>
              <a:t>가변 초음파 기술 </a:t>
            </a:r>
            <a:r>
              <a:rPr lang="en-US" altLang="ko-KR" sz="1100">
                <a:solidFill>
                  <a:schemeClr val="bg1"/>
                </a:solidFill>
                <a:latin typeface="+mn-ea"/>
              </a:rPr>
              <a:t>(Dynamic Frequency Switching)</a:t>
            </a:r>
          </a:p>
          <a:p>
            <a:pPr marL="171450" indent="-171450">
              <a:lnSpc>
                <a:spcPct val="120000"/>
              </a:lnSpc>
              <a:buFont typeface="Arial" panose="020B0604020202020204" pitchFamily="34" charset="0"/>
              <a:buChar char="•"/>
            </a:pPr>
            <a:r>
              <a:rPr lang="ko-KR" altLang="en-US" sz="1100" err="1">
                <a:solidFill>
                  <a:schemeClr val="bg1"/>
                </a:solidFill>
                <a:latin typeface="+mn-ea"/>
              </a:rPr>
              <a:t>항염</a:t>
            </a:r>
            <a:r>
              <a:rPr lang="ko-KR" altLang="en-US" sz="1100">
                <a:solidFill>
                  <a:schemeClr val="bg1"/>
                </a:solidFill>
                <a:latin typeface="+mn-ea"/>
              </a:rPr>
              <a:t> </a:t>
            </a:r>
            <a:r>
              <a:rPr lang="en-US" altLang="ko-KR" sz="1100">
                <a:solidFill>
                  <a:schemeClr val="bg1"/>
                </a:solidFill>
                <a:latin typeface="+mn-ea"/>
              </a:rPr>
              <a:t>+ </a:t>
            </a:r>
            <a:r>
              <a:rPr lang="ko-KR" altLang="en-US" sz="1100">
                <a:solidFill>
                  <a:schemeClr val="bg1"/>
                </a:solidFill>
                <a:latin typeface="+mn-ea"/>
              </a:rPr>
              <a:t>재생 </a:t>
            </a:r>
            <a:r>
              <a:rPr lang="en-US" altLang="ko-KR" sz="1100">
                <a:solidFill>
                  <a:schemeClr val="bg1"/>
                </a:solidFill>
                <a:latin typeface="+mn-ea"/>
              </a:rPr>
              <a:t>+ </a:t>
            </a:r>
            <a:r>
              <a:rPr lang="ko-KR" altLang="en-US" sz="1100" err="1">
                <a:solidFill>
                  <a:schemeClr val="bg1"/>
                </a:solidFill>
                <a:latin typeface="+mn-ea"/>
              </a:rPr>
              <a:t>리프팅</a:t>
            </a:r>
            <a:r>
              <a:rPr lang="ko-KR" altLang="en-US" sz="1100">
                <a:solidFill>
                  <a:schemeClr val="bg1"/>
                </a:solidFill>
                <a:latin typeface="+mn-ea"/>
              </a:rPr>
              <a:t> </a:t>
            </a:r>
            <a:r>
              <a:rPr lang="en-US" altLang="ko-KR" sz="1100">
                <a:solidFill>
                  <a:schemeClr val="bg1"/>
                </a:solidFill>
                <a:latin typeface="+mn-ea"/>
              </a:rPr>
              <a:t>+ </a:t>
            </a:r>
            <a:r>
              <a:rPr lang="ko-KR" altLang="en-US" sz="1100">
                <a:solidFill>
                  <a:schemeClr val="bg1"/>
                </a:solidFill>
                <a:latin typeface="+mn-ea"/>
              </a:rPr>
              <a:t>보습의 복합 효과</a:t>
            </a:r>
          </a:p>
          <a:p>
            <a:pPr marL="171450" indent="-171450">
              <a:lnSpc>
                <a:spcPct val="120000"/>
              </a:lnSpc>
              <a:buFont typeface="Arial" panose="020B0604020202020204" pitchFamily="34" charset="0"/>
              <a:buChar char="•"/>
            </a:pPr>
            <a:r>
              <a:rPr lang="ko-KR" altLang="en-US" sz="1100">
                <a:solidFill>
                  <a:schemeClr val="bg1"/>
                </a:solidFill>
                <a:latin typeface="+mn-ea"/>
              </a:rPr>
              <a:t>비침습적 </a:t>
            </a:r>
            <a:r>
              <a:rPr lang="en-US" altLang="ko-KR" sz="1100">
                <a:solidFill>
                  <a:schemeClr val="bg1"/>
                </a:solidFill>
                <a:latin typeface="+mn-ea"/>
              </a:rPr>
              <a:t>&amp; </a:t>
            </a:r>
            <a:r>
              <a:rPr lang="ko-KR" altLang="en-US" sz="1100">
                <a:solidFill>
                  <a:schemeClr val="bg1"/>
                </a:solidFill>
                <a:latin typeface="+mn-ea"/>
              </a:rPr>
              <a:t>안전성 확보</a:t>
            </a:r>
            <a:endParaRPr lang="en-US" altLang="ko-KR" sz="1100">
              <a:solidFill>
                <a:schemeClr val="bg1"/>
              </a:solidFill>
              <a:latin typeface="+mn-ea"/>
            </a:endParaRPr>
          </a:p>
        </p:txBody>
      </p:sp>
      <p:sp>
        <p:nvSpPr>
          <p:cNvPr id="2" name="Shape 3563">
            <a:extLst>
              <a:ext uri="{FF2B5EF4-FFF2-40B4-BE49-F238E27FC236}">
                <a16:creationId xmlns:a16="http://schemas.microsoft.com/office/drawing/2014/main" id="{7B98D22C-93D7-3F0F-9292-59645DFB7E87}"/>
              </a:ext>
            </a:extLst>
          </p:cNvPr>
          <p:cNvSpPr/>
          <p:nvPr/>
        </p:nvSpPr>
        <p:spPr>
          <a:xfrm>
            <a:off x="504524" y="697262"/>
            <a:ext cx="3855643"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defTabSz="825500">
              <a:lnSpc>
                <a:spcPct val="100000"/>
              </a:lnSpc>
              <a:defRPr sz="6000">
                <a:latin typeface="+mn-lt"/>
                <a:ea typeface="+mn-ea"/>
                <a:cs typeface="+mn-cs"/>
                <a:sym typeface="Open Sans Light"/>
              </a:defRPr>
            </a:lvl1pPr>
          </a:lstStyle>
          <a:p>
            <a:r>
              <a:rPr lang="en-US" sz="2400">
                <a:solidFill>
                  <a:schemeClr val="bg1"/>
                </a:solidFill>
                <a:latin typeface="Open Sans Light (본문)"/>
              </a:rPr>
              <a:t>AFS</a:t>
            </a:r>
            <a:endParaRPr sz="2400">
              <a:solidFill>
                <a:schemeClr val="bg1"/>
              </a:solidFill>
              <a:latin typeface="Open Sans Light (본문)"/>
            </a:endParaRPr>
          </a:p>
        </p:txBody>
      </p:sp>
      <p:sp>
        <p:nvSpPr>
          <p:cNvPr id="3" name="TextBox 2">
            <a:extLst>
              <a:ext uri="{FF2B5EF4-FFF2-40B4-BE49-F238E27FC236}">
                <a16:creationId xmlns:a16="http://schemas.microsoft.com/office/drawing/2014/main" id="{11647A8D-E432-5A04-74D7-C79CFBBA6EE8}"/>
              </a:ext>
            </a:extLst>
          </p:cNvPr>
          <p:cNvSpPr txBox="1"/>
          <p:nvPr/>
        </p:nvSpPr>
        <p:spPr>
          <a:xfrm>
            <a:off x="1030520" y="803872"/>
            <a:ext cx="4596130" cy="261610"/>
          </a:xfrm>
          <a:prstGeom prst="rect">
            <a:avLst/>
          </a:prstGeom>
          <a:noFill/>
        </p:spPr>
        <p:txBody>
          <a:bodyPr wrap="square" rtlCol="0">
            <a:spAutoFit/>
          </a:bodyPr>
          <a:lstStyle/>
          <a:p>
            <a:r>
              <a:rPr lang="en-US" altLang="ko-KR" sz="1100">
                <a:solidFill>
                  <a:schemeClr val="bg1"/>
                </a:solidFill>
                <a:latin typeface="Open Sans Light (본문)"/>
              </a:rPr>
              <a:t>(Adaptive Frequency System)</a:t>
            </a:r>
          </a:p>
        </p:txBody>
      </p:sp>
      <p:sp>
        <p:nvSpPr>
          <p:cNvPr id="9" name="TextBox 8">
            <a:extLst>
              <a:ext uri="{FF2B5EF4-FFF2-40B4-BE49-F238E27FC236}">
                <a16:creationId xmlns:a16="http://schemas.microsoft.com/office/drawing/2014/main" id="{62D5A6EA-C3AC-E1C2-0728-B8D5BE4809D8}"/>
              </a:ext>
            </a:extLst>
          </p:cNvPr>
          <p:cNvSpPr txBox="1">
            <a:spLocks noChangeAspect="1"/>
          </p:cNvSpPr>
          <p:nvPr/>
        </p:nvSpPr>
        <p:spPr>
          <a:xfrm>
            <a:off x="4300150" y="4450121"/>
            <a:ext cx="4390946" cy="571438"/>
          </a:xfrm>
          <a:prstGeom prst="rect">
            <a:avLst/>
          </a:prstGeom>
          <a:noFill/>
        </p:spPr>
        <p:txBody>
          <a:bodyPr wrap="none" rtlCol="0">
            <a:spAutoFit/>
          </a:bodyPr>
          <a:lstStyle/>
          <a:p>
            <a:pPr>
              <a:lnSpc>
                <a:spcPct val="120000"/>
              </a:lnSpc>
            </a:pPr>
            <a:r>
              <a:rPr lang="en-US" altLang="ko-KR" sz="2800" dirty="0">
                <a:solidFill>
                  <a:schemeClr val="bg1"/>
                </a:solidFill>
              </a:rPr>
              <a:t>“</a:t>
            </a:r>
            <a:r>
              <a:rPr lang="ko-KR" altLang="en-US" dirty="0">
                <a:solidFill>
                  <a:schemeClr val="bg1"/>
                </a:solidFill>
              </a:rPr>
              <a:t>가치를 높이는 프리미엄 </a:t>
            </a:r>
            <a:r>
              <a:rPr lang="ko-KR" altLang="en-US" dirty="0" err="1">
                <a:solidFill>
                  <a:schemeClr val="bg1"/>
                </a:solidFill>
              </a:rPr>
              <a:t>업셀링</a:t>
            </a:r>
            <a:r>
              <a:rPr lang="ko-KR" altLang="en-US" dirty="0">
                <a:solidFill>
                  <a:schemeClr val="bg1"/>
                </a:solidFill>
              </a:rPr>
              <a:t> 포인트</a:t>
            </a:r>
            <a:r>
              <a:rPr lang="en-US" altLang="ko-KR" sz="2800" dirty="0">
                <a:solidFill>
                  <a:schemeClr val="bg1"/>
                </a:solidFill>
              </a:rPr>
              <a:t>”</a:t>
            </a:r>
            <a:endParaRPr lang="en-US" altLang="ko-KR" sz="2800" dirty="0">
              <a:solidFill>
                <a:schemeClr val="bg1"/>
              </a:solidFill>
              <a:latin typeface="+mn-ea"/>
            </a:endParaRPr>
          </a:p>
        </p:txBody>
      </p:sp>
      <p:sp>
        <p:nvSpPr>
          <p:cNvPr id="10" name="TextBox 9">
            <a:extLst>
              <a:ext uri="{FF2B5EF4-FFF2-40B4-BE49-F238E27FC236}">
                <a16:creationId xmlns:a16="http://schemas.microsoft.com/office/drawing/2014/main" id="{A4B00BF5-76C2-1344-8D67-C18D70DD7804}"/>
              </a:ext>
            </a:extLst>
          </p:cNvPr>
          <p:cNvSpPr txBox="1">
            <a:spLocks noChangeAspect="1"/>
          </p:cNvSpPr>
          <p:nvPr/>
        </p:nvSpPr>
        <p:spPr>
          <a:xfrm>
            <a:off x="4363650" y="5040969"/>
            <a:ext cx="4838184" cy="681725"/>
          </a:xfrm>
          <a:prstGeom prst="rect">
            <a:avLst/>
          </a:prstGeom>
          <a:noFill/>
        </p:spPr>
        <p:txBody>
          <a:bodyPr wrap="none" rtlCol="0">
            <a:spAutoFit/>
          </a:bodyPr>
          <a:lstStyle/>
          <a:p>
            <a:pPr marL="171450" indent="-171450">
              <a:lnSpc>
                <a:spcPct val="120000"/>
              </a:lnSpc>
              <a:buFont typeface="Arial" panose="020B0604020202020204" pitchFamily="34" charset="0"/>
              <a:buChar char="•"/>
            </a:pPr>
            <a:r>
              <a:rPr lang="ko-KR" altLang="en-US" sz="1100">
                <a:solidFill>
                  <a:schemeClr val="bg1"/>
                </a:solidFill>
                <a:latin typeface="+mn-ea"/>
              </a:rPr>
              <a:t>단일 효과 장비</a:t>
            </a:r>
            <a:r>
              <a:rPr lang="en-US" altLang="ko-KR" sz="1100">
                <a:solidFill>
                  <a:schemeClr val="bg1"/>
                </a:solidFill>
                <a:latin typeface="+mn-ea"/>
              </a:rPr>
              <a:t>(MTS, </a:t>
            </a:r>
            <a:r>
              <a:rPr lang="ko-KR" altLang="en-US" sz="1100">
                <a:solidFill>
                  <a:schemeClr val="bg1"/>
                </a:solidFill>
                <a:latin typeface="+mn-ea"/>
              </a:rPr>
              <a:t>고주파 등</a:t>
            </a:r>
            <a:r>
              <a:rPr lang="en-US" altLang="ko-KR" sz="1100">
                <a:solidFill>
                  <a:schemeClr val="bg1"/>
                </a:solidFill>
                <a:latin typeface="+mn-ea"/>
              </a:rPr>
              <a:t>) </a:t>
            </a:r>
            <a:r>
              <a:rPr lang="ko-KR" altLang="en-US" sz="1100">
                <a:solidFill>
                  <a:schemeClr val="bg1"/>
                </a:solidFill>
                <a:latin typeface="+mn-ea"/>
              </a:rPr>
              <a:t>대비 다층</a:t>
            </a:r>
            <a:r>
              <a:rPr lang="en-US" altLang="ko-KR" sz="1100">
                <a:solidFill>
                  <a:schemeClr val="bg1"/>
                </a:solidFill>
                <a:latin typeface="+mn-ea"/>
              </a:rPr>
              <a:t>·</a:t>
            </a:r>
            <a:r>
              <a:rPr lang="ko-KR" altLang="en-US" sz="1100" err="1">
                <a:solidFill>
                  <a:schemeClr val="bg1"/>
                </a:solidFill>
                <a:latin typeface="+mn-ea"/>
              </a:rPr>
              <a:t>다효능</a:t>
            </a:r>
            <a:r>
              <a:rPr lang="ko-KR" altLang="en-US" sz="1100">
                <a:solidFill>
                  <a:schemeClr val="bg1"/>
                </a:solidFill>
                <a:latin typeface="+mn-ea"/>
              </a:rPr>
              <a:t> 제공</a:t>
            </a:r>
          </a:p>
          <a:p>
            <a:pPr marL="171450" indent="-171450">
              <a:lnSpc>
                <a:spcPct val="120000"/>
              </a:lnSpc>
              <a:buFont typeface="Arial" panose="020B0604020202020204" pitchFamily="34" charset="0"/>
              <a:buChar char="•"/>
            </a:pPr>
            <a:r>
              <a:rPr lang="ko-KR" altLang="en-US" sz="1100">
                <a:solidFill>
                  <a:schemeClr val="bg1"/>
                </a:solidFill>
                <a:latin typeface="+mn-ea"/>
              </a:rPr>
              <a:t>피부 타입</a:t>
            </a:r>
            <a:r>
              <a:rPr lang="en-US" altLang="ko-KR" sz="1100">
                <a:solidFill>
                  <a:schemeClr val="bg1"/>
                </a:solidFill>
                <a:latin typeface="+mn-ea"/>
              </a:rPr>
              <a:t>/</a:t>
            </a:r>
            <a:r>
              <a:rPr lang="ko-KR" altLang="en-US" sz="1100">
                <a:solidFill>
                  <a:schemeClr val="bg1"/>
                </a:solidFill>
                <a:latin typeface="+mn-ea"/>
              </a:rPr>
              <a:t>증상에 따라 맞춤형 주파수 조합 시술 가능</a:t>
            </a:r>
          </a:p>
          <a:p>
            <a:pPr marL="171450" indent="-171450">
              <a:lnSpc>
                <a:spcPct val="120000"/>
              </a:lnSpc>
              <a:buFont typeface="Arial" panose="020B0604020202020204" pitchFamily="34" charset="0"/>
              <a:buChar char="•"/>
            </a:pPr>
            <a:r>
              <a:rPr lang="en-US" altLang="ko-KR" sz="1100">
                <a:solidFill>
                  <a:schemeClr val="bg1"/>
                </a:solidFill>
                <a:latin typeface="+mn-ea"/>
              </a:rPr>
              <a:t>ROI </a:t>
            </a:r>
            <a:r>
              <a:rPr lang="ko-KR" altLang="en-US" sz="1100">
                <a:solidFill>
                  <a:schemeClr val="bg1"/>
                </a:solidFill>
                <a:latin typeface="+mn-ea"/>
              </a:rPr>
              <a:t>극대화</a:t>
            </a:r>
            <a:r>
              <a:rPr lang="en-US" altLang="ko-KR" sz="1100">
                <a:solidFill>
                  <a:schemeClr val="bg1"/>
                </a:solidFill>
                <a:latin typeface="+mn-ea"/>
              </a:rPr>
              <a:t>: </a:t>
            </a:r>
            <a:r>
              <a:rPr lang="ko-KR" altLang="en-US" sz="1100">
                <a:solidFill>
                  <a:schemeClr val="bg1"/>
                </a:solidFill>
                <a:latin typeface="+mn-ea"/>
              </a:rPr>
              <a:t>한 대로 다양한 프로그램 운영 → 시술 다양화 </a:t>
            </a:r>
            <a:r>
              <a:rPr lang="en-US" altLang="ko-KR" sz="1100">
                <a:solidFill>
                  <a:schemeClr val="bg1"/>
                </a:solidFill>
                <a:latin typeface="+mn-ea"/>
              </a:rPr>
              <a:t>+ </a:t>
            </a:r>
            <a:r>
              <a:rPr lang="ko-KR" altLang="en-US" sz="1100">
                <a:solidFill>
                  <a:schemeClr val="bg1"/>
                </a:solidFill>
                <a:latin typeface="+mn-ea"/>
              </a:rPr>
              <a:t>수익 증대</a:t>
            </a:r>
            <a:endParaRPr lang="en-US" altLang="ko-KR" sz="1100">
              <a:solidFill>
                <a:schemeClr val="bg1"/>
              </a:solidFill>
              <a:latin typeface="+mn-ea"/>
            </a:endParaRPr>
          </a:p>
        </p:txBody>
      </p:sp>
      <p:sp>
        <p:nvSpPr>
          <p:cNvPr id="4" name="타원 3">
            <a:extLst>
              <a:ext uri="{FF2B5EF4-FFF2-40B4-BE49-F238E27FC236}">
                <a16:creationId xmlns:a16="http://schemas.microsoft.com/office/drawing/2014/main" id="{18177F1D-C55A-7622-922E-2A84CBD72ABA}"/>
              </a:ext>
            </a:extLst>
          </p:cNvPr>
          <p:cNvSpPr>
            <a:spLocks/>
          </p:cNvSpPr>
          <p:nvPr/>
        </p:nvSpPr>
        <p:spPr>
          <a:xfrm>
            <a:off x="11724299" y="6448164"/>
            <a:ext cx="270000" cy="27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5" name="슬라이드 번호 개체 틀 6">
            <a:extLst>
              <a:ext uri="{FF2B5EF4-FFF2-40B4-BE49-F238E27FC236}">
                <a16:creationId xmlns:a16="http://schemas.microsoft.com/office/drawing/2014/main" id="{A46E3E8E-DFF6-3043-02D5-AD6F35BE8196}"/>
              </a:ext>
            </a:extLst>
          </p:cNvPr>
          <p:cNvSpPr>
            <a:spLocks noGrp="1"/>
          </p:cNvSpPr>
          <p:nvPr>
            <p:ph type="sldNum" sz="quarter" idx="12"/>
          </p:nvPr>
        </p:nvSpPr>
        <p:spPr>
          <a:xfrm>
            <a:off x="11678311" y="6452359"/>
            <a:ext cx="360000" cy="261610"/>
          </a:xfrm>
        </p:spPr>
        <p:txBody>
          <a:bodyPr/>
          <a:lstStyle/>
          <a:p>
            <a:pPr algn="ctr"/>
            <a:fld id="{87E7843D-FF13-4365-9478-9625B70A2705}" type="slidenum">
              <a:rPr lang="en-US" sz="1200" dirty="0" smtClean="0">
                <a:solidFill>
                  <a:schemeClr val="tx1"/>
                </a:solidFill>
                <a:latin typeface="+mn-ea"/>
              </a:rPr>
              <a:pPr algn="ctr"/>
              <a:t>6</a:t>
            </a:fld>
            <a:endParaRPr lang="en-US" sz="1200" dirty="0">
              <a:solidFill>
                <a:schemeClr val="tx1"/>
              </a:solidFill>
              <a:latin typeface="+mn-ea"/>
              <a:cs typeface="Microsoft GothicNeo"/>
            </a:endParaRPr>
          </a:p>
        </p:txBody>
      </p:sp>
    </p:spTree>
    <p:extLst>
      <p:ext uri="{BB962C8B-B14F-4D97-AF65-F5344CB8AC3E}">
        <p14:creationId xmlns:p14="http://schemas.microsoft.com/office/powerpoint/2010/main" val="4250083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descr="바늘, 물이(가) 표시된 사진&#10;&#10;AI 생성 콘텐츠는 정확하지 않을 수 있습니다.">
            <a:extLst>
              <a:ext uri="{FF2B5EF4-FFF2-40B4-BE49-F238E27FC236}">
                <a16:creationId xmlns:a16="http://schemas.microsoft.com/office/drawing/2014/main" id="{ADB1360E-3632-2DA8-389C-EFEDBB16D01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5" r="14714"/>
          <a:stretch>
            <a:fillRect/>
          </a:stretch>
        </p:blipFill>
        <p:spPr>
          <a:xfrm>
            <a:off x="0" y="0"/>
            <a:ext cx="12193200" cy="6858000"/>
          </a:xfrm>
          <a:prstGeom prst="rect">
            <a:avLst/>
          </a:prstGeom>
        </p:spPr>
      </p:pic>
      <p:sp>
        <p:nvSpPr>
          <p:cNvPr id="4" name="TextBox 3">
            <a:extLst>
              <a:ext uri="{FF2B5EF4-FFF2-40B4-BE49-F238E27FC236}">
                <a16:creationId xmlns:a16="http://schemas.microsoft.com/office/drawing/2014/main" id="{950A22F3-3D5C-2581-AB83-0D65CCBE46C6}"/>
              </a:ext>
            </a:extLst>
          </p:cNvPr>
          <p:cNvSpPr txBox="1"/>
          <p:nvPr/>
        </p:nvSpPr>
        <p:spPr>
          <a:xfrm>
            <a:off x="4433852" y="2035199"/>
            <a:ext cx="4499262" cy="830997"/>
          </a:xfrm>
          <a:prstGeom prst="rect">
            <a:avLst/>
          </a:prstGeom>
          <a:noFill/>
        </p:spPr>
        <p:txBody>
          <a:bodyPr wrap="square">
            <a:spAutoFit/>
          </a:bodyPr>
          <a:lstStyle/>
          <a:p>
            <a:r>
              <a:rPr lang="en-US" altLang="ko-KR"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140 kHz cavitation effect for </a:t>
            </a:r>
            <a:r>
              <a:rPr lang="en-US" altLang="ko-KR" sz="2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Enhanced drug absorption</a:t>
            </a:r>
            <a:endParaRPr lang="ko-KR" altLang="en-US" sz="2400" dirty="0">
              <a:solidFill>
                <a:schemeClr val="bg1"/>
              </a:solidFill>
              <a:latin typeface="Open Sans ExtraBold" panose="020B0906030804020204" pitchFamily="34" charset="0"/>
              <a:cs typeface="Open Sans ExtraBold" panose="020B0906030804020204" pitchFamily="34" charset="0"/>
            </a:endParaRPr>
          </a:p>
        </p:txBody>
      </p:sp>
      <p:sp>
        <p:nvSpPr>
          <p:cNvPr id="6" name="Shape 3564">
            <a:extLst>
              <a:ext uri="{FF2B5EF4-FFF2-40B4-BE49-F238E27FC236}">
                <a16:creationId xmlns:a16="http://schemas.microsoft.com/office/drawing/2014/main" id="{0F43499B-7FD1-3FBE-C65C-9F01D3B18108}"/>
              </a:ext>
            </a:extLst>
          </p:cNvPr>
          <p:cNvSpPr/>
          <p:nvPr/>
        </p:nvSpPr>
        <p:spPr>
          <a:xfrm>
            <a:off x="504524" y="492078"/>
            <a:ext cx="1648913" cy="205184"/>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b">
            <a:spAutoFit/>
          </a:bodyPr>
          <a:lstStyle>
            <a:lvl1pPr algn="l" defTabSz="825500">
              <a:lnSpc>
                <a:spcPct val="100000"/>
              </a:lnSpc>
              <a:defRPr sz="2000" b="1" cap="all" spc="199">
                <a:solidFill>
                  <a:srgbClr val="686B73"/>
                </a:solidFill>
              </a:defRPr>
            </a:lvl1pPr>
          </a:lstStyle>
          <a:p>
            <a:r>
              <a:rPr lang="en-US" altLang="ko-KR" sz="1000">
                <a:solidFill>
                  <a:schemeClr val="bg1"/>
                </a:solidFill>
              </a:rPr>
              <a:t>Resonating Beauty</a:t>
            </a:r>
          </a:p>
        </p:txBody>
      </p:sp>
      <p:cxnSp>
        <p:nvCxnSpPr>
          <p:cNvPr id="7" name="Straight Connector 3">
            <a:extLst>
              <a:ext uri="{FF2B5EF4-FFF2-40B4-BE49-F238E27FC236}">
                <a16:creationId xmlns:a16="http://schemas.microsoft.com/office/drawing/2014/main" id="{DB0815DD-191F-B686-5BC3-50A0E512186C}"/>
              </a:ext>
            </a:extLst>
          </p:cNvPr>
          <p:cNvCxnSpPr>
            <a:cxnSpLocks/>
          </p:cNvCxnSpPr>
          <p:nvPr/>
        </p:nvCxnSpPr>
        <p:spPr>
          <a:xfrm>
            <a:off x="526520" y="1241770"/>
            <a:ext cx="5040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pic>
        <p:nvPicPr>
          <p:cNvPr id="11" name="Picture 2" descr="생성된 이미지">
            <a:extLst>
              <a:ext uri="{FF2B5EF4-FFF2-40B4-BE49-F238E27FC236}">
                <a16:creationId xmlns:a16="http://schemas.microsoft.com/office/drawing/2014/main" id="{B858CCA1-B7F6-9DCC-9035-6B64EC7C9B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441" y="2801181"/>
            <a:ext cx="3640016" cy="242667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3747CF2-842F-5C45-5C78-03FE3984EBB8}"/>
              </a:ext>
            </a:extLst>
          </p:cNvPr>
          <p:cNvSpPr txBox="1"/>
          <p:nvPr/>
        </p:nvSpPr>
        <p:spPr>
          <a:xfrm>
            <a:off x="4433852" y="3057670"/>
            <a:ext cx="4499261" cy="938719"/>
          </a:xfrm>
          <a:prstGeom prst="rect">
            <a:avLst/>
          </a:prstGeom>
          <a:noFill/>
        </p:spPr>
        <p:txBody>
          <a:bodyPr wrap="square" rtlCol="0">
            <a:spAutoFit/>
          </a:bodyPr>
          <a:lstStyle/>
          <a:p>
            <a:r>
              <a:rPr lang="en-US" altLang="ko-KR" sz="1100" err="1">
                <a:solidFill>
                  <a:schemeClr val="bg1"/>
                </a:solidFill>
                <a:latin typeface="+mn-ea"/>
              </a:rPr>
              <a:t>R.Sona</a:t>
            </a:r>
            <a:r>
              <a:rPr lang="ko-KR" altLang="en-US" sz="1100">
                <a:solidFill>
                  <a:schemeClr val="bg1"/>
                </a:solidFill>
                <a:latin typeface="+mn-ea"/>
              </a:rPr>
              <a:t>의 </a:t>
            </a:r>
            <a:r>
              <a:rPr lang="en-US" altLang="ko-KR" sz="1100">
                <a:solidFill>
                  <a:schemeClr val="bg1"/>
                </a:solidFill>
                <a:latin typeface="+mn-ea"/>
              </a:rPr>
              <a:t>CAS</a:t>
            </a:r>
            <a:r>
              <a:rPr lang="ko-KR" altLang="en-US" sz="1100">
                <a:solidFill>
                  <a:schemeClr val="bg1"/>
                </a:solidFill>
                <a:latin typeface="+mn-ea"/>
              </a:rPr>
              <a:t>는 </a:t>
            </a:r>
            <a:r>
              <a:rPr lang="en-US" altLang="ko-KR" sz="1100">
                <a:solidFill>
                  <a:schemeClr val="bg1"/>
                </a:solidFill>
                <a:latin typeface="+mn-ea"/>
              </a:rPr>
              <a:t>140kHz </a:t>
            </a:r>
            <a:r>
              <a:rPr lang="ko-KR" altLang="en-US" sz="1100">
                <a:solidFill>
                  <a:schemeClr val="bg1"/>
                </a:solidFill>
                <a:latin typeface="+mn-ea"/>
              </a:rPr>
              <a:t>초음파의 공동현상</a:t>
            </a:r>
            <a:r>
              <a:rPr lang="en-US" altLang="ko-KR" sz="1100">
                <a:solidFill>
                  <a:schemeClr val="bg1"/>
                </a:solidFill>
                <a:latin typeface="+mn-ea"/>
              </a:rPr>
              <a:t>(Cavitation Effect)</a:t>
            </a:r>
            <a:r>
              <a:rPr lang="ko-KR" altLang="en-US" sz="1100">
                <a:solidFill>
                  <a:schemeClr val="bg1"/>
                </a:solidFill>
                <a:latin typeface="+mn-ea"/>
              </a:rPr>
              <a:t>을 활용하여 피부 표면에 도포된 약물 주위에 미세 기포를 생성하고</a:t>
            </a:r>
            <a:r>
              <a:rPr lang="en-US" altLang="ko-KR" sz="1100">
                <a:solidFill>
                  <a:schemeClr val="bg1"/>
                </a:solidFill>
                <a:latin typeface="+mn-ea"/>
              </a:rPr>
              <a:t>, </a:t>
            </a:r>
            <a:r>
              <a:rPr lang="ko-KR" altLang="en-US" sz="1100">
                <a:solidFill>
                  <a:schemeClr val="bg1"/>
                </a:solidFill>
                <a:latin typeface="+mn-ea"/>
              </a:rPr>
              <a:t>동시에 각질층의 장벽 기능을 일시적으로 교란시켜 약물의 피부 흡수율을 높이도록 개발되었습니다</a:t>
            </a:r>
            <a:r>
              <a:rPr lang="en-US" altLang="ko-KR" sz="1100">
                <a:solidFill>
                  <a:schemeClr val="bg1"/>
                </a:solidFill>
                <a:latin typeface="+mn-ea"/>
              </a:rPr>
              <a:t>. </a:t>
            </a:r>
            <a:r>
              <a:rPr lang="ko-KR" altLang="en-US" sz="1100">
                <a:solidFill>
                  <a:schemeClr val="bg1"/>
                </a:solidFill>
                <a:latin typeface="+mn-ea"/>
              </a:rPr>
              <a:t>이 기술은 비침습적 방식으로 피부 투과성을 향상시켜 효과적인 약물 전달을 가능하게 합니다</a:t>
            </a:r>
            <a:r>
              <a:rPr lang="en-US" altLang="ko-KR" sz="1100">
                <a:solidFill>
                  <a:schemeClr val="bg1"/>
                </a:solidFill>
                <a:latin typeface="+mn-ea"/>
              </a:rPr>
              <a:t>.</a:t>
            </a:r>
          </a:p>
        </p:txBody>
      </p:sp>
      <p:sp>
        <p:nvSpPr>
          <p:cNvPr id="13" name="TextBox 12">
            <a:extLst>
              <a:ext uri="{FF2B5EF4-FFF2-40B4-BE49-F238E27FC236}">
                <a16:creationId xmlns:a16="http://schemas.microsoft.com/office/drawing/2014/main" id="{5B872EE8-0C2D-C61D-36AC-0EC7C851A086}"/>
              </a:ext>
            </a:extLst>
          </p:cNvPr>
          <p:cNvSpPr txBox="1"/>
          <p:nvPr/>
        </p:nvSpPr>
        <p:spPr>
          <a:xfrm>
            <a:off x="4433852" y="4111337"/>
            <a:ext cx="4447010" cy="1107996"/>
          </a:xfrm>
          <a:prstGeom prst="rect">
            <a:avLst/>
          </a:prstGeom>
          <a:noFill/>
        </p:spPr>
        <p:txBody>
          <a:bodyPr wrap="square" rtlCol="0">
            <a:spAutoFit/>
          </a:bodyPr>
          <a:lstStyle/>
          <a:p>
            <a:r>
              <a:rPr lang="en-US" altLang="ko-KR" sz="1100" err="1">
                <a:solidFill>
                  <a:schemeClr val="bg1"/>
                </a:solidFill>
              </a:rPr>
              <a:t>R.Sona’s</a:t>
            </a:r>
            <a:r>
              <a:rPr lang="en-US" altLang="ko-KR" sz="1100">
                <a:solidFill>
                  <a:schemeClr val="bg1"/>
                </a:solidFill>
              </a:rPr>
              <a:t> CAS is designed to enhance transdermal drug absorption by utilizing the cavitation effect of 140 kHz ultrasound. This process generates microbubbles around the applied formulation while temporarily disrupting the stratum corneum barrier, thereby increasing skin permeability. Through this non-invasive mechanism, CAS technology facilitates more efficient and effective delivery of active ingredients into the skin.</a:t>
            </a:r>
            <a:endParaRPr lang="ko-KR" altLang="en-US" sz="1100">
              <a:solidFill>
                <a:schemeClr val="bg1"/>
              </a:solidFill>
            </a:endParaRPr>
          </a:p>
        </p:txBody>
      </p:sp>
      <p:sp>
        <p:nvSpPr>
          <p:cNvPr id="2" name="Shape 3563">
            <a:extLst>
              <a:ext uri="{FF2B5EF4-FFF2-40B4-BE49-F238E27FC236}">
                <a16:creationId xmlns:a16="http://schemas.microsoft.com/office/drawing/2014/main" id="{6052168D-C813-AF03-2A1C-1A1CB3639EF2}"/>
              </a:ext>
            </a:extLst>
          </p:cNvPr>
          <p:cNvSpPr/>
          <p:nvPr/>
        </p:nvSpPr>
        <p:spPr>
          <a:xfrm>
            <a:off x="504524" y="697262"/>
            <a:ext cx="3855643"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defTabSz="825500">
              <a:lnSpc>
                <a:spcPct val="100000"/>
              </a:lnSpc>
              <a:defRPr sz="6000">
                <a:latin typeface="+mn-lt"/>
                <a:ea typeface="+mn-ea"/>
                <a:cs typeface="+mn-cs"/>
                <a:sym typeface="Open Sans Light"/>
              </a:defRPr>
            </a:lvl1pPr>
          </a:lstStyle>
          <a:p>
            <a:r>
              <a:rPr lang="en-US" sz="2400">
                <a:solidFill>
                  <a:schemeClr val="bg1"/>
                </a:solidFill>
                <a:latin typeface="Open Sans Light (본문)"/>
              </a:rPr>
              <a:t>CAS</a:t>
            </a:r>
            <a:endParaRPr sz="2400">
              <a:solidFill>
                <a:schemeClr val="bg1"/>
              </a:solidFill>
              <a:latin typeface="Open Sans Light (본문)"/>
            </a:endParaRPr>
          </a:p>
        </p:txBody>
      </p:sp>
      <p:sp>
        <p:nvSpPr>
          <p:cNvPr id="10" name="TextBox 9">
            <a:extLst>
              <a:ext uri="{FF2B5EF4-FFF2-40B4-BE49-F238E27FC236}">
                <a16:creationId xmlns:a16="http://schemas.microsoft.com/office/drawing/2014/main" id="{817C17C1-84F1-6D3C-1602-8D4E1DAAFE10}"/>
              </a:ext>
            </a:extLst>
          </p:cNvPr>
          <p:cNvSpPr txBox="1"/>
          <p:nvPr/>
        </p:nvSpPr>
        <p:spPr>
          <a:xfrm>
            <a:off x="1030520" y="803872"/>
            <a:ext cx="4596130" cy="261610"/>
          </a:xfrm>
          <a:prstGeom prst="rect">
            <a:avLst/>
          </a:prstGeom>
          <a:noFill/>
        </p:spPr>
        <p:txBody>
          <a:bodyPr wrap="square" rtlCol="0">
            <a:spAutoFit/>
          </a:bodyPr>
          <a:lstStyle/>
          <a:p>
            <a:r>
              <a:rPr lang="en-US" altLang="ko-KR" sz="1100">
                <a:solidFill>
                  <a:schemeClr val="bg1"/>
                </a:solidFill>
                <a:latin typeface="Open Sans Light (본문)"/>
              </a:rPr>
              <a:t>(Cavitation Absorption System)</a:t>
            </a:r>
          </a:p>
        </p:txBody>
      </p:sp>
      <p:grpSp>
        <p:nvGrpSpPr>
          <p:cNvPr id="5" name="그룹 4">
            <a:extLst>
              <a:ext uri="{FF2B5EF4-FFF2-40B4-BE49-F238E27FC236}">
                <a16:creationId xmlns:a16="http://schemas.microsoft.com/office/drawing/2014/main" id="{7211A5A5-25AE-2711-67F4-5979DDF1D103}"/>
              </a:ext>
            </a:extLst>
          </p:cNvPr>
          <p:cNvGrpSpPr/>
          <p:nvPr/>
        </p:nvGrpSpPr>
        <p:grpSpPr>
          <a:xfrm>
            <a:off x="526519" y="6414196"/>
            <a:ext cx="4789631" cy="261610"/>
            <a:chOff x="526519" y="6414196"/>
            <a:chExt cx="4789631" cy="261610"/>
          </a:xfrm>
        </p:grpSpPr>
        <p:pic>
          <p:nvPicPr>
            <p:cNvPr id="9" name="그림 8" descr="텍스트, 폰트, 그래픽, 로고이(가) 표시된 사진&#10;&#10;AI 생성 콘텐츠는 정확하지 않을 수 있습니다.">
              <a:extLst>
                <a:ext uri="{FF2B5EF4-FFF2-40B4-BE49-F238E27FC236}">
                  <a16:creationId xmlns:a16="http://schemas.microsoft.com/office/drawing/2014/main" id="{364B59D6-C5E2-0310-3596-4A5925B692F2}"/>
                </a:ext>
              </a:extLst>
            </p:cNvPr>
            <p:cNvPicPr/>
            <p:nvPr/>
          </p:nvPicPr>
          <p:blipFill>
            <a:blip r:embed="rId4">
              <a:extLst>
                <a:ext uri="{28A0092B-C50C-407E-A947-70E740481C1C}">
                  <a14:useLocalDpi xmlns:a14="http://schemas.microsoft.com/office/drawing/2010/main" val="0"/>
                </a:ext>
              </a:extLst>
            </a:blip>
            <a:stretch>
              <a:fillRect/>
            </a:stretch>
          </p:blipFill>
          <p:spPr>
            <a:xfrm>
              <a:off x="526519" y="6468196"/>
              <a:ext cx="900000" cy="164789"/>
            </a:xfrm>
            <a:prstGeom prst="rect">
              <a:avLst/>
            </a:prstGeom>
          </p:spPr>
        </p:pic>
        <p:sp>
          <p:nvSpPr>
            <p:cNvPr id="14" name="TextBox 13">
              <a:extLst>
                <a:ext uri="{FF2B5EF4-FFF2-40B4-BE49-F238E27FC236}">
                  <a16:creationId xmlns:a16="http://schemas.microsoft.com/office/drawing/2014/main" id="{DBE067DE-0986-2A4B-5A29-186BC734ACCB}"/>
                </a:ext>
              </a:extLst>
            </p:cNvPr>
            <p:cNvSpPr txBox="1"/>
            <p:nvPr/>
          </p:nvSpPr>
          <p:spPr>
            <a:xfrm>
              <a:off x="1353206" y="6414196"/>
              <a:ext cx="3962944" cy="261610"/>
            </a:xfrm>
            <a:prstGeom prst="rect">
              <a:avLst/>
            </a:prstGeom>
            <a:noFill/>
          </p:spPr>
          <p:txBody>
            <a:bodyPr wrap="none" rtlCol="0">
              <a:spAutoFit/>
            </a:bodyPr>
            <a:lstStyle/>
            <a:p>
              <a:r>
                <a:rPr lang="en-US" altLang="ko-KR" sz="1100">
                  <a:solidFill>
                    <a:schemeClr val="bg1"/>
                  </a:solidFill>
                  <a:latin typeface="Open Sans Light (본문)"/>
                </a:rPr>
                <a:t>, Innovating Aesthetic Medical Devices for Global Healthcare.</a:t>
              </a:r>
            </a:p>
          </p:txBody>
        </p:sp>
      </p:grpSp>
      <p:sp>
        <p:nvSpPr>
          <p:cNvPr id="8" name="타원 7">
            <a:extLst>
              <a:ext uri="{FF2B5EF4-FFF2-40B4-BE49-F238E27FC236}">
                <a16:creationId xmlns:a16="http://schemas.microsoft.com/office/drawing/2014/main" id="{D719C7C3-A5BB-18FD-C2D6-17921FDBC231}"/>
              </a:ext>
            </a:extLst>
          </p:cNvPr>
          <p:cNvSpPr>
            <a:spLocks/>
          </p:cNvSpPr>
          <p:nvPr/>
        </p:nvSpPr>
        <p:spPr>
          <a:xfrm>
            <a:off x="11724299" y="6448164"/>
            <a:ext cx="270000" cy="27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5" name="슬라이드 번호 개체 틀 6">
            <a:extLst>
              <a:ext uri="{FF2B5EF4-FFF2-40B4-BE49-F238E27FC236}">
                <a16:creationId xmlns:a16="http://schemas.microsoft.com/office/drawing/2014/main" id="{F8D3002C-C975-20A6-5B2E-7180D8E3E725}"/>
              </a:ext>
            </a:extLst>
          </p:cNvPr>
          <p:cNvSpPr>
            <a:spLocks noGrp="1"/>
          </p:cNvSpPr>
          <p:nvPr>
            <p:ph type="sldNum" sz="quarter" idx="12"/>
          </p:nvPr>
        </p:nvSpPr>
        <p:spPr>
          <a:xfrm>
            <a:off x="11678311" y="6452359"/>
            <a:ext cx="360000" cy="261610"/>
          </a:xfrm>
        </p:spPr>
        <p:txBody>
          <a:bodyPr/>
          <a:lstStyle/>
          <a:p>
            <a:pPr algn="ctr"/>
            <a:fld id="{87E7843D-FF13-4365-9478-9625B70A2705}" type="slidenum">
              <a:rPr lang="en-US" sz="1200" dirty="0" smtClean="0">
                <a:solidFill>
                  <a:schemeClr val="tx1"/>
                </a:solidFill>
                <a:latin typeface="+mn-ea"/>
              </a:rPr>
              <a:pPr algn="ctr"/>
              <a:t>7</a:t>
            </a:fld>
            <a:endParaRPr lang="en-US" sz="1200" dirty="0">
              <a:solidFill>
                <a:schemeClr val="tx1"/>
              </a:solidFill>
              <a:latin typeface="+mn-ea"/>
              <a:cs typeface="Microsoft GothicNeo"/>
            </a:endParaRPr>
          </a:p>
        </p:txBody>
      </p:sp>
    </p:spTree>
    <p:extLst>
      <p:ext uri="{BB962C8B-B14F-4D97-AF65-F5344CB8AC3E}">
        <p14:creationId xmlns:p14="http://schemas.microsoft.com/office/powerpoint/2010/main" val="1267587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6" name="그림 25" descr="텍스트, 전자제품, 스크린샷, 폰트이(가) 표시된 사진&#10;&#10;AI 생성 콘텐츠는 정확하지 않을 수 있습니다.">
            <a:extLst>
              <a:ext uri="{FF2B5EF4-FFF2-40B4-BE49-F238E27FC236}">
                <a16:creationId xmlns:a16="http://schemas.microsoft.com/office/drawing/2014/main" id="{892D5179-77D7-5503-1A2F-CF49E6AD8BA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6652316" y="0"/>
            <a:ext cx="5539684" cy="6858000"/>
          </a:xfrm>
          <a:prstGeom prst="rect">
            <a:avLst/>
          </a:prstGeom>
        </p:spPr>
      </p:pic>
      <p:sp>
        <p:nvSpPr>
          <p:cNvPr id="2" name="Shape 3564">
            <a:extLst>
              <a:ext uri="{FF2B5EF4-FFF2-40B4-BE49-F238E27FC236}">
                <a16:creationId xmlns:a16="http://schemas.microsoft.com/office/drawing/2014/main" id="{1182FEAF-D20E-0F51-43C7-8B8C5F0803CE}"/>
              </a:ext>
            </a:extLst>
          </p:cNvPr>
          <p:cNvSpPr/>
          <p:nvPr/>
        </p:nvSpPr>
        <p:spPr>
          <a:xfrm>
            <a:off x="504524" y="492078"/>
            <a:ext cx="1885901" cy="205184"/>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b">
            <a:spAutoFit/>
          </a:bodyPr>
          <a:lstStyle>
            <a:lvl1pPr algn="l" defTabSz="825500">
              <a:lnSpc>
                <a:spcPct val="100000"/>
              </a:lnSpc>
              <a:defRPr sz="2000" b="1" cap="all" spc="199">
                <a:solidFill>
                  <a:srgbClr val="686B73"/>
                </a:solidFill>
              </a:defRPr>
            </a:lvl1pPr>
          </a:lstStyle>
          <a:p>
            <a:r>
              <a:rPr lang="en-US" altLang="ko-KR" sz="1000">
                <a:solidFill>
                  <a:schemeClr val="tx1"/>
                </a:solidFill>
              </a:rPr>
              <a:t>TECHNOLOGY OVERVIEW</a:t>
            </a:r>
          </a:p>
        </p:txBody>
      </p:sp>
      <p:cxnSp>
        <p:nvCxnSpPr>
          <p:cNvPr id="4" name="Straight Connector 3">
            <a:extLst>
              <a:ext uri="{FF2B5EF4-FFF2-40B4-BE49-F238E27FC236}">
                <a16:creationId xmlns:a16="http://schemas.microsoft.com/office/drawing/2014/main" id="{BDFA46F7-B59F-5198-A0E7-5033BB1FF9AE}"/>
              </a:ext>
            </a:extLst>
          </p:cNvPr>
          <p:cNvCxnSpPr>
            <a:cxnSpLocks/>
          </p:cNvCxnSpPr>
          <p:nvPr/>
        </p:nvCxnSpPr>
        <p:spPr>
          <a:xfrm>
            <a:off x="526520" y="1241770"/>
            <a:ext cx="504000"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6" name="Shape 3563">
            <a:extLst>
              <a:ext uri="{FF2B5EF4-FFF2-40B4-BE49-F238E27FC236}">
                <a16:creationId xmlns:a16="http://schemas.microsoft.com/office/drawing/2014/main" id="{7A7BD6C0-CD98-A7D4-4362-44AABEB9F7CE}"/>
              </a:ext>
            </a:extLst>
          </p:cNvPr>
          <p:cNvSpPr/>
          <p:nvPr/>
        </p:nvSpPr>
        <p:spPr>
          <a:xfrm>
            <a:off x="504524" y="697262"/>
            <a:ext cx="3855643"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defTabSz="825500">
              <a:lnSpc>
                <a:spcPct val="100000"/>
              </a:lnSpc>
              <a:defRPr sz="6000">
                <a:latin typeface="+mn-lt"/>
                <a:ea typeface="+mn-ea"/>
                <a:cs typeface="+mn-cs"/>
                <a:sym typeface="Open Sans Light"/>
              </a:defRPr>
            </a:lvl1pPr>
          </a:lstStyle>
          <a:p>
            <a:r>
              <a:rPr lang="en-US" sz="2400">
                <a:latin typeface="Open Sans Light (본문)"/>
              </a:rPr>
              <a:t>CAS</a:t>
            </a:r>
            <a:endParaRPr sz="2400">
              <a:latin typeface="Open Sans Light (본문)"/>
            </a:endParaRPr>
          </a:p>
        </p:txBody>
      </p:sp>
      <p:sp>
        <p:nvSpPr>
          <p:cNvPr id="7" name="TextBox 6">
            <a:extLst>
              <a:ext uri="{FF2B5EF4-FFF2-40B4-BE49-F238E27FC236}">
                <a16:creationId xmlns:a16="http://schemas.microsoft.com/office/drawing/2014/main" id="{143E6E7F-F7AC-DC08-C2B5-F0125D0D524A}"/>
              </a:ext>
            </a:extLst>
          </p:cNvPr>
          <p:cNvSpPr txBox="1"/>
          <p:nvPr/>
        </p:nvSpPr>
        <p:spPr>
          <a:xfrm>
            <a:off x="1030520" y="803872"/>
            <a:ext cx="4596130" cy="261610"/>
          </a:xfrm>
          <a:prstGeom prst="rect">
            <a:avLst/>
          </a:prstGeom>
          <a:noFill/>
        </p:spPr>
        <p:txBody>
          <a:bodyPr wrap="square" rtlCol="0">
            <a:spAutoFit/>
          </a:bodyPr>
          <a:lstStyle/>
          <a:p>
            <a:r>
              <a:rPr lang="en-US" altLang="ko-KR" sz="1100">
                <a:latin typeface="Open Sans Light (본문)"/>
              </a:rPr>
              <a:t>(Cavitation Absorption System)</a:t>
            </a:r>
          </a:p>
        </p:txBody>
      </p:sp>
      <p:grpSp>
        <p:nvGrpSpPr>
          <p:cNvPr id="8" name="그룹 7">
            <a:extLst>
              <a:ext uri="{FF2B5EF4-FFF2-40B4-BE49-F238E27FC236}">
                <a16:creationId xmlns:a16="http://schemas.microsoft.com/office/drawing/2014/main" id="{02CCE944-6D2A-E449-5208-0F130747F7C6}"/>
              </a:ext>
            </a:extLst>
          </p:cNvPr>
          <p:cNvGrpSpPr/>
          <p:nvPr/>
        </p:nvGrpSpPr>
        <p:grpSpPr>
          <a:xfrm>
            <a:off x="526519" y="6414196"/>
            <a:ext cx="4789631" cy="261610"/>
            <a:chOff x="526519" y="6414196"/>
            <a:chExt cx="4789631" cy="261610"/>
          </a:xfrm>
        </p:grpSpPr>
        <p:sp>
          <p:nvSpPr>
            <p:cNvPr id="10" name="TextBox 9">
              <a:extLst>
                <a:ext uri="{FF2B5EF4-FFF2-40B4-BE49-F238E27FC236}">
                  <a16:creationId xmlns:a16="http://schemas.microsoft.com/office/drawing/2014/main" id="{58CE84A6-13DA-71DC-E71E-F736438D8588}"/>
                </a:ext>
              </a:extLst>
            </p:cNvPr>
            <p:cNvSpPr txBox="1"/>
            <p:nvPr/>
          </p:nvSpPr>
          <p:spPr>
            <a:xfrm>
              <a:off x="1353206" y="6414196"/>
              <a:ext cx="3962944" cy="261610"/>
            </a:xfrm>
            <a:prstGeom prst="rect">
              <a:avLst/>
            </a:prstGeom>
            <a:noFill/>
          </p:spPr>
          <p:txBody>
            <a:bodyPr wrap="none" rtlCol="0">
              <a:spAutoFit/>
            </a:bodyPr>
            <a:lstStyle/>
            <a:p>
              <a:r>
                <a:rPr lang="en-US" altLang="ko-KR" sz="1100">
                  <a:latin typeface="Open Sans Light (본문)"/>
                </a:rPr>
                <a:t>, Innovating Aesthetic Medical Devices for Global Healthcare.</a:t>
              </a:r>
            </a:p>
          </p:txBody>
        </p:sp>
        <p:pic>
          <p:nvPicPr>
            <p:cNvPr id="12" name="그림 11" descr="블랙, 어둠이(가) 표시된 사진&#10;&#10;AI 생성 콘텐츠는 정확하지 않을 수 있습니다.">
              <a:extLst>
                <a:ext uri="{FF2B5EF4-FFF2-40B4-BE49-F238E27FC236}">
                  <a16:creationId xmlns:a16="http://schemas.microsoft.com/office/drawing/2014/main" id="{91DE8D79-1914-7BC5-8F0F-8ACFA7260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519" y="6469200"/>
              <a:ext cx="900000" cy="164789"/>
            </a:xfrm>
            <a:prstGeom prst="rect">
              <a:avLst/>
            </a:prstGeom>
          </p:spPr>
        </p:pic>
      </p:grpSp>
      <p:sp>
        <p:nvSpPr>
          <p:cNvPr id="22" name="타원 21">
            <a:extLst>
              <a:ext uri="{FF2B5EF4-FFF2-40B4-BE49-F238E27FC236}">
                <a16:creationId xmlns:a16="http://schemas.microsoft.com/office/drawing/2014/main" id="{21049207-10FE-AC02-650E-35827B5208F2}"/>
              </a:ext>
            </a:extLst>
          </p:cNvPr>
          <p:cNvSpPr>
            <a:spLocks/>
          </p:cNvSpPr>
          <p:nvPr/>
        </p:nvSpPr>
        <p:spPr>
          <a:xfrm>
            <a:off x="11724299" y="6448164"/>
            <a:ext cx="270000" cy="27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슬라이드 번호 개체 틀 6">
            <a:extLst>
              <a:ext uri="{FF2B5EF4-FFF2-40B4-BE49-F238E27FC236}">
                <a16:creationId xmlns:a16="http://schemas.microsoft.com/office/drawing/2014/main" id="{EC27CC78-8DDE-91EB-FF08-A209E9983911}"/>
              </a:ext>
            </a:extLst>
          </p:cNvPr>
          <p:cNvSpPr>
            <a:spLocks noGrp="1"/>
          </p:cNvSpPr>
          <p:nvPr>
            <p:ph type="sldNum" sz="quarter" idx="12"/>
          </p:nvPr>
        </p:nvSpPr>
        <p:spPr>
          <a:xfrm>
            <a:off x="11678311" y="6452359"/>
            <a:ext cx="360000" cy="261610"/>
          </a:xfrm>
        </p:spPr>
        <p:txBody>
          <a:bodyPr/>
          <a:lstStyle/>
          <a:p>
            <a:pPr algn="ctr"/>
            <a:fld id="{87E7843D-FF13-4365-9478-9625B70A2705}" type="slidenum">
              <a:rPr lang="en-US" sz="1200" dirty="0" smtClean="0">
                <a:solidFill>
                  <a:schemeClr val="bg1"/>
                </a:solidFill>
                <a:latin typeface="+mn-ea"/>
              </a:rPr>
              <a:pPr algn="ctr"/>
              <a:t>8</a:t>
            </a:fld>
            <a:endParaRPr lang="en-US" sz="1200">
              <a:solidFill>
                <a:schemeClr val="bg1"/>
              </a:solidFill>
              <a:latin typeface="+mn-ea"/>
              <a:cs typeface="Microsoft GothicNeo"/>
            </a:endParaRPr>
          </a:p>
        </p:txBody>
      </p:sp>
      <p:sp>
        <p:nvSpPr>
          <p:cNvPr id="27" name="TextBox 26">
            <a:extLst>
              <a:ext uri="{FF2B5EF4-FFF2-40B4-BE49-F238E27FC236}">
                <a16:creationId xmlns:a16="http://schemas.microsoft.com/office/drawing/2014/main" id="{B9CEC1FD-73B3-3E39-8FA0-73EBDE9AF2CB}"/>
              </a:ext>
            </a:extLst>
          </p:cNvPr>
          <p:cNvSpPr txBox="1">
            <a:spLocks noChangeAspect="1"/>
          </p:cNvSpPr>
          <p:nvPr/>
        </p:nvSpPr>
        <p:spPr>
          <a:xfrm>
            <a:off x="580724" y="1701033"/>
            <a:ext cx="4745210" cy="835357"/>
          </a:xfrm>
          <a:prstGeom prst="rect">
            <a:avLst/>
          </a:prstGeom>
          <a:noFill/>
        </p:spPr>
        <p:txBody>
          <a:bodyPr wrap="none" rtlCol="0">
            <a:spAutoFit/>
          </a:bodyPr>
          <a:lstStyle/>
          <a:p>
            <a:pPr>
              <a:lnSpc>
                <a:spcPct val="120000"/>
              </a:lnSpc>
            </a:pPr>
            <a:r>
              <a:rPr lang="en-US" altLang="ko-KR" dirty="0"/>
              <a:t>Advanced Materials (2023)</a:t>
            </a:r>
            <a:r>
              <a:rPr lang="ko-KR" altLang="en-US" sz="1600" dirty="0"/>
              <a:t>에서 제시한 최적 범위 </a:t>
            </a:r>
            <a:br>
              <a:rPr lang="en-US" altLang="ko-KR" dirty="0"/>
            </a:br>
            <a:r>
              <a:rPr lang="en-US" altLang="ko-KR" sz="2400" dirty="0"/>
              <a:t>100Khz  ̶  1Mhz</a:t>
            </a:r>
            <a:endParaRPr lang="en-US" altLang="ko-KR" sz="2400" dirty="0">
              <a:latin typeface="+mn-ea"/>
            </a:endParaRPr>
          </a:p>
        </p:txBody>
      </p:sp>
      <p:sp>
        <p:nvSpPr>
          <p:cNvPr id="28" name="TextBox 27">
            <a:extLst>
              <a:ext uri="{FF2B5EF4-FFF2-40B4-BE49-F238E27FC236}">
                <a16:creationId xmlns:a16="http://schemas.microsoft.com/office/drawing/2014/main" id="{418639A4-1D8D-987D-8A99-7A4B2BF69D9C}"/>
              </a:ext>
            </a:extLst>
          </p:cNvPr>
          <p:cNvSpPr txBox="1">
            <a:spLocks noChangeAspect="1"/>
          </p:cNvSpPr>
          <p:nvPr/>
        </p:nvSpPr>
        <p:spPr>
          <a:xfrm>
            <a:off x="808020" y="2671120"/>
            <a:ext cx="6195927" cy="3322448"/>
          </a:xfrm>
          <a:prstGeom prst="rect">
            <a:avLst/>
          </a:prstGeom>
          <a:noFill/>
        </p:spPr>
        <p:txBody>
          <a:bodyPr wrap="none" rtlCol="0">
            <a:spAutoFit/>
          </a:bodyPr>
          <a:lstStyle/>
          <a:p>
            <a:pPr>
              <a:lnSpc>
                <a:spcPct val="120000"/>
              </a:lnSpc>
            </a:pPr>
            <a:r>
              <a:rPr lang="ko-KR" altLang="en-US" sz="1100" b="1">
                <a:latin typeface="+mn-ea"/>
              </a:rPr>
              <a:t>효과적인 </a:t>
            </a:r>
            <a:r>
              <a:rPr lang="ko-KR" altLang="en-US" sz="1100" b="1" err="1">
                <a:latin typeface="+mn-ea"/>
              </a:rPr>
              <a:t>캐비테이션</a:t>
            </a:r>
            <a:r>
              <a:rPr lang="ko-KR" altLang="en-US" sz="1100" b="1">
                <a:latin typeface="+mn-ea"/>
              </a:rPr>
              <a:t> 발생</a:t>
            </a:r>
          </a:p>
          <a:p>
            <a:pPr marL="171450" indent="-171450">
              <a:lnSpc>
                <a:spcPct val="120000"/>
              </a:lnSpc>
              <a:buFont typeface="Arial" panose="020B0604020202020204" pitchFamily="34" charset="0"/>
              <a:buChar char="•"/>
            </a:pPr>
            <a:r>
              <a:rPr lang="ko-KR" altLang="en-US" sz="1100">
                <a:latin typeface="+mn-ea"/>
              </a:rPr>
              <a:t>저주파수</a:t>
            </a:r>
            <a:r>
              <a:rPr lang="en-US" altLang="ko-KR" sz="1100">
                <a:latin typeface="+mn-ea"/>
              </a:rPr>
              <a:t>(100~200kHz) </a:t>
            </a:r>
            <a:r>
              <a:rPr lang="ko-KR" altLang="en-US" sz="1100">
                <a:latin typeface="+mn-ea"/>
              </a:rPr>
              <a:t>구간은 기포의 생성</a:t>
            </a:r>
            <a:r>
              <a:rPr lang="en-US" altLang="ko-KR" sz="1100">
                <a:latin typeface="+mn-ea"/>
              </a:rPr>
              <a:t>·</a:t>
            </a:r>
            <a:r>
              <a:rPr lang="ko-KR" altLang="en-US" sz="1100">
                <a:latin typeface="+mn-ea"/>
              </a:rPr>
              <a:t>팽창</a:t>
            </a:r>
            <a:r>
              <a:rPr lang="en-US" altLang="ko-KR" sz="1100">
                <a:latin typeface="+mn-ea"/>
              </a:rPr>
              <a:t>·</a:t>
            </a:r>
            <a:r>
              <a:rPr lang="ko-KR" altLang="en-US" sz="1100">
                <a:latin typeface="+mn-ea"/>
              </a:rPr>
              <a:t>붕괴가 활발하게 일어나</a:t>
            </a:r>
          </a:p>
          <a:p>
            <a:pPr marL="171450" indent="-171450">
              <a:lnSpc>
                <a:spcPct val="120000"/>
              </a:lnSpc>
              <a:buFont typeface="Arial" panose="020B0604020202020204" pitchFamily="34" charset="0"/>
              <a:buChar char="•"/>
            </a:pPr>
            <a:r>
              <a:rPr lang="ko-KR" altLang="en-US" sz="1100">
                <a:latin typeface="+mn-ea"/>
              </a:rPr>
              <a:t>세포막 투과성과 조직 내 미세 유체 흐름을 크게 향상 → 약물</a:t>
            </a:r>
            <a:r>
              <a:rPr lang="en-US" altLang="ko-KR" sz="1100">
                <a:latin typeface="+mn-ea"/>
              </a:rPr>
              <a:t>/</a:t>
            </a:r>
            <a:r>
              <a:rPr lang="ko-KR" altLang="en-US" sz="1100">
                <a:latin typeface="+mn-ea"/>
              </a:rPr>
              <a:t>화장품 흡수 극대화</a:t>
            </a:r>
          </a:p>
          <a:p>
            <a:pPr marL="171450" indent="-171450">
              <a:lnSpc>
                <a:spcPct val="120000"/>
              </a:lnSpc>
              <a:buFont typeface="Arial" panose="020B0604020202020204" pitchFamily="34" charset="0"/>
              <a:buChar char="•"/>
            </a:pPr>
            <a:endParaRPr lang="ko-KR" altLang="en-US" sz="1100">
              <a:latin typeface="+mn-ea"/>
            </a:endParaRPr>
          </a:p>
          <a:p>
            <a:pPr>
              <a:lnSpc>
                <a:spcPct val="120000"/>
              </a:lnSpc>
            </a:pPr>
            <a:r>
              <a:rPr lang="ko-KR" altLang="en-US" sz="1100" b="1">
                <a:latin typeface="+mn-ea"/>
              </a:rPr>
              <a:t>안전성과 효율의 균형</a:t>
            </a:r>
          </a:p>
          <a:p>
            <a:pPr marL="171450" indent="-171450">
              <a:lnSpc>
                <a:spcPct val="120000"/>
              </a:lnSpc>
              <a:buFont typeface="Arial" panose="020B0604020202020204" pitchFamily="34" charset="0"/>
              <a:buChar char="•"/>
            </a:pPr>
            <a:r>
              <a:rPr lang="ko-KR" altLang="en-US" sz="1100" spc="-50">
                <a:latin typeface="+mn-ea"/>
              </a:rPr>
              <a:t>고주파</a:t>
            </a:r>
            <a:r>
              <a:rPr lang="en-US" altLang="ko-KR" sz="1100" spc="-50">
                <a:latin typeface="+mn-ea"/>
              </a:rPr>
              <a:t>(&gt;1MHz)</a:t>
            </a:r>
            <a:r>
              <a:rPr lang="ko-KR" altLang="en-US" sz="1100" spc="-50">
                <a:latin typeface="+mn-ea"/>
              </a:rPr>
              <a:t>는 </a:t>
            </a:r>
            <a:r>
              <a:rPr lang="ko-KR" altLang="en-US" sz="1100" spc="-50" err="1">
                <a:latin typeface="+mn-ea"/>
              </a:rPr>
              <a:t>캐비테이션</a:t>
            </a:r>
            <a:r>
              <a:rPr lang="ko-KR" altLang="en-US" sz="1100" spc="-50">
                <a:latin typeface="+mn-ea"/>
              </a:rPr>
              <a:t> 효과가 미약하고</a:t>
            </a:r>
            <a:r>
              <a:rPr lang="en-US" altLang="ko-KR" sz="1100" spc="-50">
                <a:latin typeface="+mn-ea"/>
              </a:rPr>
              <a:t>, </a:t>
            </a:r>
            <a:r>
              <a:rPr lang="ko-KR" altLang="en-US" sz="1100" spc="-50">
                <a:latin typeface="+mn-ea"/>
              </a:rPr>
              <a:t>저주파</a:t>
            </a:r>
            <a:r>
              <a:rPr lang="en-US" altLang="ko-KR" sz="1100" spc="-50">
                <a:latin typeface="+mn-ea"/>
              </a:rPr>
              <a:t>(&lt;100kHz)</a:t>
            </a:r>
            <a:r>
              <a:rPr lang="ko-KR" altLang="en-US" sz="1100" spc="-50">
                <a:latin typeface="+mn-ea"/>
              </a:rPr>
              <a:t>는 과도한 조직 자극 위험이 있음</a:t>
            </a:r>
          </a:p>
          <a:p>
            <a:pPr marL="171450" indent="-171450">
              <a:lnSpc>
                <a:spcPct val="120000"/>
              </a:lnSpc>
              <a:buFont typeface="Arial" panose="020B0604020202020204" pitchFamily="34" charset="0"/>
              <a:buChar char="•"/>
            </a:pPr>
            <a:r>
              <a:rPr lang="en-US" altLang="ko-KR" sz="1100">
                <a:latin typeface="+mn-ea"/>
              </a:rPr>
              <a:t>140kHz</a:t>
            </a:r>
            <a:r>
              <a:rPr lang="ko-KR" altLang="en-US" sz="1100">
                <a:latin typeface="+mn-ea"/>
              </a:rPr>
              <a:t>는 안전성과 효율이 균형을 이루는 최적 대역</a:t>
            </a:r>
          </a:p>
          <a:p>
            <a:pPr marL="171450" indent="-171450">
              <a:lnSpc>
                <a:spcPct val="120000"/>
              </a:lnSpc>
              <a:buFont typeface="Arial" panose="020B0604020202020204" pitchFamily="34" charset="0"/>
              <a:buChar char="•"/>
            </a:pPr>
            <a:r>
              <a:rPr lang="ko-KR" altLang="en-US" sz="1100">
                <a:latin typeface="+mn-ea"/>
              </a:rPr>
              <a:t>실제 논문에서도 중간 주파수대에서 비침습적</a:t>
            </a:r>
            <a:r>
              <a:rPr lang="en-US" altLang="ko-KR" sz="1100">
                <a:latin typeface="+mn-ea"/>
              </a:rPr>
              <a:t>·</a:t>
            </a:r>
            <a:r>
              <a:rPr lang="ko-KR" altLang="en-US" sz="1100">
                <a:latin typeface="+mn-ea"/>
              </a:rPr>
              <a:t>안전한 흡수 촉진 가능성을 강조</a:t>
            </a:r>
          </a:p>
          <a:p>
            <a:pPr marL="171450" indent="-171450">
              <a:lnSpc>
                <a:spcPct val="120000"/>
              </a:lnSpc>
              <a:buFont typeface="Arial" panose="020B0604020202020204" pitchFamily="34" charset="0"/>
              <a:buChar char="•"/>
            </a:pPr>
            <a:endParaRPr lang="ko-KR" altLang="en-US" sz="1100">
              <a:latin typeface="+mn-ea"/>
            </a:endParaRPr>
          </a:p>
          <a:p>
            <a:pPr>
              <a:lnSpc>
                <a:spcPct val="120000"/>
              </a:lnSpc>
            </a:pPr>
            <a:r>
              <a:rPr lang="ko-KR" altLang="en-US" sz="1100" b="1">
                <a:latin typeface="+mn-ea"/>
              </a:rPr>
              <a:t>단시간 내 효과 발현</a:t>
            </a:r>
          </a:p>
          <a:p>
            <a:pPr marL="171450" indent="-171450">
              <a:lnSpc>
                <a:spcPct val="120000"/>
              </a:lnSpc>
              <a:buFont typeface="Arial" panose="020B0604020202020204" pitchFamily="34" charset="0"/>
              <a:buChar char="•"/>
            </a:pPr>
            <a:r>
              <a:rPr lang="ko-KR" altLang="en-US" sz="1100">
                <a:latin typeface="+mn-ea"/>
              </a:rPr>
              <a:t>논문 결과</a:t>
            </a:r>
            <a:r>
              <a:rPr lang="en-US" altLang="ko-KR" sz="1100">
                <a:latin typeface="+mn-ea"/>
              </a:rPr>
              <a:t> 10</a:t>
            </a:r>
            <a:r>
              <a:rPr lang="ko-KR" altLang="en-US" sz="1100">
                <a:latin typeface="+mn-ea"/>
              </a:rPr>
              <a:t>분 조사 후 </a:t>
            </a:r>
            <a:r>
              <a:rPr lang="ko-KR" altLang="en-US" sz="1100" err="1">
                <a:latin typeface="+mn-ea"/>
              </a:rPr>
              <a:t>나이아신아마이드</a:t>
            </a:r>
            <a:r>
              <a:rPr lang="ko-KR" altLang="en-US" sz="1100">
                <a:latin typeface="+mn-ea"/>
              </a:rPr>
              <a:t> 흡수 </a:t>
            </a:r>
            <a:r>
              <a:rPr lang="en-US" altLang="ko-KR" sz="1100">
                <a:latin typeface="+mn-ea"/>
              </a:rPr>
              <a:t>26</a:t>
            </a:r>
            <a:r>
              <a:rPr lang="ko-KR" altLang="en-US" sz="1100">
                <a:latin typeface="+mn-ea"/>
              </a:rPr>
              <a:t>배 증가</a:t>
            </a:r>
          </a:p>
          <a:p>
            <a:pPr marL="171450" indent="-171450">
              <a:lnSpc>
                <a:spcPct val="120000"/>
              </a:lnSpc>
              <a:buFont typeface="Arial" panose="020B0604020202020204" pitchFamily="34" charset="0"/>
              <a:buChar char="•"/>
            </a:pPr>
            <a:r>
              <a:rPr lang="en-US" altLang="ko-KR" sz="1100">
                <a:latin typeface="+mn-ea"/>
              </a:rPr>
              <a:t>140kHz</a:t>
            </a:r>
            <a:r>
              <a:rPr lang="ko-KR" altLang="en-US" sz="1100">
                <a:latin typeface="+mn-ea"/>
              </a:rPr>
              <a:t>도 같은 메커니즘으로 짧은 시술 시간 내 높은 약물 흡수율 달성</a:t>
            </a:r>
          </a:p>
          <a:p>
            <a:pPr marL="171450" indent="-171450">
              <a:lnSpc>
                <a:spcPct val="120000"/>
              </a:lnSpc>
              <a:buFont typeface="Arial" panose="020B0604020202020204" pitchFamily="34" charset="0"/>
              <a:buChar char="•"/>
            </a:pPr>
            <a:endParaRPr lang="ko-KR" altLang="en-US" sz="1100">
              <a:latin typeface="+mn-ea"/>
            </a:endParaRPr>
          </a:p>
          <a:p>
            <a:pPr>
              <a:lnSpc>
                <a:spcPct val="120000"/>
              </a:lnSpc>
            </a:pPr>
            <a:r>
              <a:rPr lang="ko-KR" altLang="en-US" sz="1100" b="1">
                <a:latin typeface="+mn-ea"/>
              </a:rPr>
              <a:t>넓은 적용 가능성</a:t>
            </a:r>
          </a:p>
          <a:p>
            <a:pPr marL="171450" indent="-171450">
              <a:lnSpc>
                <a:spcPct val="120000"/>
              </a:lnSpc>
              <a:buFont typeface="Arial" panose="020B0604020202020204" pitchFamily="34" charset="0"/>
              <a:buChar char="•"/>
            </a:pPr>
            <a:r>
              <a:rPr lang="ko-KR" altLang="en-US" sz="1100">
                <a:latin typeface="+mn-ea"/>
              </a:rPr>
              <a:t>화장품 성분</a:t>
            </a:r>
            <a:r>
              <a:rPr lang="en-US" altLang="ko-KR" sz="1100">
                <a:latin typeface="+mn-ea"/>
              </a:rPr>
              <a:t>(</a:t>
            </a:r>
            <a:r>
              <a:rPr lang="ko-KR" altLang="en-US" sz="1100">
                <a:latin typeface="+mn-ea"/>
              </a:rPr>
              <a:t>보습</a:t>
            </a:r>
            <a:r>
              <a:rPr lang="en-US" altLang="ko-KR" sz="1100">
                <a:latin typeface="+mn-ea"/>
              </a:rPr>
              <a:t>·</a:t>
            </a:r>
            <a:r>
              <a:rPr lang="ko-KR" altLang="en-US" sz="1100">
                <a:latin typeface="+mn-ea"/>
              </a:rPr>
              <a:t>미백</a:t>
            </a:r>
            <a:r>
              <a:rPr lang="en-US" altLang="ko-KR" sz="1100">
                <a:latin typeface="+mn-ea"/>
              </a:rPr>
              <a:t>·</a:t>
            </a:r>
            <a:r>
              <a:rPr lang="ko-KR" altLang="en-US" sz="1100">
                <a:latin typeface="+mn-ea"/>
              </a:rPr>
              <a:t>항 노화</a:t>
            </a:r>
            <a:r>
              <a:rPr lang="en-US" altLang="ko-KR" sz="1100">
                <a:latin typeface="+mn-ea"/>
              </a:rPr>
              <a:t>)</a:t>
            </a:r>
            <a:r>
              <a:rPr lang="ko-KR" altLang="en-US" sz="1100">
                <a:latin typeface="+mn-ea"/>
              </a:rPr>
              <a:t>부터 의약 성분</a:t>
            </a:r>
            <a:r>
              <a:rPr lang="en-US" altLang="ko-KR" sz="1100">
                <a:latin typeface="+mn-ea"/>
              </a:rPr>
              <a:t>(</a:t>
            </a:r>
            <a:r>
              <a:rPr lang="ko-KR" altLang="en-US" sz="1100" err="1">
                <a:latin typeface="+mn-ea"/>
              </a:rPr>
              <a:t>항염</a:t>
            </a:r>
            <a:r>
              <a:rPr lang="en-US" altLang="ko-KR" sz="1100">
                <a:latin typeface="+mn-ea"/>
              </a:rPr>
              <a:t>·</a:t>
            </a:r>
            <a:r>
              <a:rPr lang="ko-KR" altLang="en-US" sz="1100">
                <a:latin typeface="+mn-ea"/>
              </a:rPr>
              <a:t>재생</a:t>
            </a:r>
            <a:r>
              <a:rPr lang="en-US" altLang="ko-KR" sz="1100">
                <a:latin typeface="+mn-ea"/>
              </a:rPr>
              <a:t>)</a:t>
            </a:r>
            <a:r>
              <a:rPr lang="ko-KR" altLang="en-US" sz="1100">
                <a:latin typeface="+mn-ea"/>
              </a:rPr>
              <a:t>까지 적용 가능</a:t>
            </a:r>
          </a:p>
          <a:p>
            <a:pPr marL="171450" indent="-171450">
              <a:lnSpc>
                <a:spcPct val="120000"/>
              </a:lnSpc>
              <a:buFont typeface="Arial" panose="020B0604020202020204" pitchFamily="34" charset="0"/>
              <a:buChar char="•"/>
            </a:pPr>
            <a:r>
              <a:rPr lang="ko-KR" altLang="en-US" sz="1100">
                <a:latin typeface="+mn-ea"/>
              </a:rPr>
              <a:t>레이저</a:t>
            </a:r>
            <a:r>
              <a:rPr lang="en-US" altLang="ko-KR" sz="1100">
                <a:latin typeface="+mn-ea"/>
              </a:rPr>
              <a:t>·</a:t>
            </a:r>
            <a:r>
              <a:rPr lang="ko-KR" altLang="en-US" sz="1100" err="1">
                <a:latin typeface="+mn-ea"/>
              </a:rPr>
              <a:t>필링</a:t>
            </a:r>
            <a:r>
              <a:rPr lang="ko-KR" altLang="en-US" sz="1100">
                <a:latin typeface="+mn-ea"/>
              </a:rPr>
              <a:t> 후 관리</a:t>
            </a:r>
            <a:r>
              <a:rPr lang="en-US" altLang="ko-KR" sz="1100">
                <a:latin typeface="+mn-ea"/>
              </a:rPr>
              <a:t>, </a:t>
            </a:r>
            <a:r>
              <a:rPr lang="ko-KR" altLang="en-US" sz="1100">
                <a:latin typeface="+mn-ea"/>
              </a:rPr>
              <a:t>민감성 피부</a:t>
            </a:r>
            <a:r>
              <a:rPr lang="en-US" altLang="ko-KR" sz="1100">
                <a:latin typeface="+mn-ea"/>
              </a:rPr>
              <a:t>, </a:t>
            </a:r>
            <a:r>
              <a:rPr lang="ko-KR" altLang="en-US" sz="1100">
                <a:latin typeface="+mn-ea"/>
              </a:rPr>
              <a:t>항 노화 프로그램 등 다양한 시술에 활용</a:t>
            </a:r>
          </a:p>
        </p:txBody>
      </p:sp>
    </p:spTree>
    <p:extLst>
      <p:ext uri="{BB962C8B-B14F-4D97-AF65-F5344CB8AC3E}">
        <p14:creationId xmlns:p14="http://schemas.microsoft.com/office/powerpoint/2010/main" val="3033946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그림 18" descr="사람, 인간의 얼굴, 속눈썹, 사진 촬영이(가) 표시된 사진&#10;&#10;AI 생성 콘텐츠는 정확하지 않을 수 있습니다.">
            <a:extLst>
              <a:ext uri="{FF2B5EF4-FFF2-40B4-BE49-F238E27FC236}">
                <a16:creationId xmlns:a16="http://schemas.microsoft.com/office/drawing/2014/main" id="{647D7704-9B77-C68A-FB78-D872554E975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Shape 3564">
            <a:extLst>
              <a:ext uri="{FF2B5EF4-FFF2-40B4-BE49-F238E27FC236}">
                <a16:creationId xmlns:a16="http://schemas.microsoft.com/office/drawing/2014/main" id="{8AC5DD38-FF22-8151-BD3C-6E384D2D7D06}"/>
              </a:ext>
            </a:extLst>
          </p:cNvPr>
          <p:cNvSpPr/>
          <p:nvPr/>
        </p:nvSpPr>
        <p:spPr>
          <a:xfrm>
            <a:off x="504524" y="492078"/>
            <a:ext cx="1885901" cy="205184"/>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b">
            <a:spAutoFit/>
          </a:bodyPr>
          <a:lstStyle>
            <a:lvl1pPr algn="l" defTabSz="825500">
              <a:lnSpc>
                <a:spcPct val="100000"/>
              </a:lnSpc>
              <a:defRPr sz="2000" b="1" cap="all" spc="199">
                <a:solidFill>
                  <a:srgbClr val="686B73"/>
                </a:solidFill>
              </a:defRPr>
            </a:lvl1pPr>
          </a:lstStyle>
          <a:p>
            <a:r>
              <a:rPr lang="en-US" altLang="ko-KR" sz="1000">
                <a:solidFill>
                  <a:schemeClr val="tx1"/>
                </a:solidFill>
              </a:rPr>
              <a:t>TECHNOLOGY OVERVIEW</a:t>
            </a:r>
          </a:p>
        </p:txBody>
      </p:sp>
      <p:cxnSp>
        <p:nvCxnSpPr>
          <p:cNvPr id="11" name="Straight Connector 3">
            <a:extLst>
              <a:ext uri="{FF2B5EF4-FFF2-40B4-BE49-F238E27FC236}">
                <a16:creationId xmlns:a16="http://schemas.microsoft.com/office/drawing/2014/main" id="{766A5787-4602-52A6-670D-B41C8CCE21BE}"/>
              </a:ext>
            </a:extLst>
          </p:cNvPr>
          <p:cNvCxnSpPr>
            <a:cxnSpLocks/>
          </p:cNvCxnSpPr>
          <p:nvPr/>
        </p:nvCxnSpPr>
        <p:spPr>
          <a:xfrm>
            <a:off x="526520" y="1241770"/>
            <a:ext cx="504000"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12" name="Shape 3563">
            <a:extLst>
              <a:ext uri="{FF2B5EF4-FFF2-40B4-BE49-F238E27FC236}">
                <a16:creationId xmlns:a16="http://schemas.microsoft.com/office/drawing/2014/main" id="{CF9BFC0C-9C16-A146-13A7-7BAA6A0FBA63}"/>
              </a:ext>
            </a:extLst>
          </p:cNvPr>
          <p:cNvSpPr/>
          <p:nvPr/>
        </p:nvSpPr>
        <p:spPr>
          <a:xfrm>
            <a:off x="504524" y="697262"/>
            <a:ext cx="3855643"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defTabSz="825500">
              <a:lnSpc>
                <a:spcPct val="100000"/>
              </a:lnSpc>
              <a:defRPr sz="6000">
                <a:latin typeface="+mn-lt"/>
                <a:ea typeface="+mn-ea"/>
                <a:cs typeface="+mn-cs"/>
                <a:sym typeface="Open Sans Light"/>
              </a:defRPr>
            </a:lvl1pPr>
          </a:lstStyle>
          <a:p>
            <a:r>
              <a:rPr lang="en-US" sz="2400">
                <a:latin typeface="Open Sans Light (본문)"/>
              </a:rPr>
              <a:t>CAS</a:t>
            </a:r>
            <a:endParaRPr sz="2400">
              <a:latin typeface="Open Sans Light (본문)"/>
            </a:endParaRPr>
          </a:p>
        </p:txBody>
      </p:sp>
      <p:grpSp>
        <p:nvGrpSpPr>
          <p:cNvPr id="13" name="그룹 12">
            <a:extLst>
              <a:ext uri="{FF2B5EF4-FFF2-40B4-BE49-F238E27FC236}">
                <a16:creationId xmlns:a16="http://schemas.microsoft.com/office/drawing/2014/main" id="{490C85E6-9380-9CF4-775B-073C09DA760B}"/>
              </a:ext>
            </a:extLst>
          </p:cNvPr>
          <p:cNvGrpSpPr/>
          <p:nvPr/>
        </p:nvGrpSpPr>
        <p:grpSpPr>
          <a:xfrm>
            <a:off x="526519" y="6414196"/>
            <a:ext cx="4789631" cy="261610"/>
            <a:chOff x="526519" y="6414196"/>
            <a:chExt cx="4789631" cy="261610"/>
          </a:xfrm>
        </p:grpSpPr>
        <p:sp>
          <p:nvSpPr>
            <p:cNvPr id="14" name="TextBox 13">
              <a:extLst>
                <a:ext uri="{FF2B5EF4-FFF2-40B4-BE49-F238E27FC236}">
                  <a16:creationId xmlns:a16="http://schemas.microsoft.com/office/drawing/2014/main" id="{9941B079-8BE1-C1BF-C9E8-9EFA5DF5AD12}"/>
                </a:ext>
              </a:extLst>
            </p:cNvPr>
            <p:cNvSpPr txBox="1"/>
            <p:nvPr/>
          </p:nvSpPr>
          <p:spPr>
            <a:xfrm>
              <a:off x="1353206" y="6414196"/>
              <a:ext cx="3962944" cy="261610"/>
            </a:xfrm>
            <a:prstGeom prst="rect">
              <a:avLst/>
            </a:prstGeom>
            <a:noFill/>
          </p:spPr>
          <p:txBody>
            <a:bodyPr wrap="none" rtlCol="0">
              <a:spAutoFit/>
            </a:bodyPr>
            <a:lstStyle/>
            <a:p>
              <a:r>
                <a:rPr lang="en-US" altLang="ko-KR" sz="1100">
                  <a:latin typeface="Open Sans Light (본문)"/>
                </a:rPr>
                <a:t>, Innovating Aesthetic Medical Devices for Global Healthcare.</a:t>
              </a:r>
            </a:p>
          </p:txBody>
        </p:sp>
        <p:pic>
          <p:nvPicPr>
            <p:cNvPr id="15" name="그림 14" descr="블랙, 어둠이(가) 표시된 사진&#10;&#10;AI 생성 콘텐츠는 정확하지 않을 수 있습니다.">
              <a:extLst>
                <a:ext uri="{FF2B5EF4-FFF2-40B4-BE49-F238E27FC236}">
                  <a16:creationId xmlns:a16="http://schemas.microsoft.com/office/drawing/2014/main" id="{4B96F8C8-2D91-0249-22FF-73BB2C7912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519" y="6469200"/>
              <a:ext cx="900000" cy="164789"/>
            </a:xfrm>
            <a:prstGeom prst="rect">
              <a:avLst/>
            </a:prstGeom>
          </p:spPr>
        </p:pic>
      </p:grpSp>
      <p:sp>
        <p:nvSpPr>
          <p:cNvPr id="16" name="타원 15">
            <a:extLst>
              <a:ext uri="{FF2B5EF4-FFF2-40B4-BE49-F238E27FC236}">
                <a16:creationId xmlns:a16="http://schemas.microsoft.com/office/drawing/2014/main" id="{3D8BBBF8-3F1E-4B6E-E9ED-8D273E1D3C66}"/>
              </a:ext>
            </a:extLst>
          </p:cNvPr>
          <p:cNvSpPr>
            <a:spLocks/>
          </p:cNvSpPr>
          <p:nvPr/>
        </p:nvSpPr>
        <p:spPr>
          <a:xfrm>
            <a:off x="11724299" y="6448164"/>
            <a:ext cx="270000" cy="27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슬라이드 번호 개체 틀 6">
            <a:extLst>
              <a:ext uri="{FF2B5EF4-FFF2-40B4-BE49-F238E27FC236}">
                <a16:creationId xmlns:a16="http://schemas.microsoft.com/office/drawing/2014/main" id="{270173F8-940A-040E-A7A7-830F77674F79}"/>
              </a:ext>
            </a:extLst>
          </p:cNvPr>
          <p:cNvSpPr>
            <a:spLocks noGrp="1"/>
          </p:cNvSpPr>
          <p:nvPr>
            <p:ph type="sldNum" sz="quarter" idx="12"/>
          </p:nvPr>
        </p:nvSpPr>
        <p:spPr>
          <a:xfrm>
            <a:off x="11678311" y="6452359"/>
            <a:ext cx="360000" cy="261610"/>
          </a:xfrm>
        </p:spPr>
        <p:txBody>
          <a:bodyPr/>
          <a:lstStyle/>
          <a:p>
            <a:pPr algn="ctr"/>
            <a:fld id="{87E7843D-FF13-4365-9478-9625B70A2705}" type="slidenum">
              <a:rPr lang="en-US" sz="1200" dirty="0" smtClean="0">
                <a:solidFill>
                  <a:schemeClr val="bg1"/>
                </a:solidFill>
                <a:latin typeface="+mn-ea"/>
              </a:rPr>
              <a:pPr algn="ctr"/>
              <a:t>9</a:t>
            </a:fld>
            <a:endParaRPr lang="en-US" sz="1200">
              <a:solidFill>
                <a:schemeClr val="bg1"/>
              </a:solidFill>
              <a:latin typeface="+mn-ea"/>
              <a:cs typeface="Microsoft GothicNeo"/>
            </a:endParaRPr>
          </a:p>
        </p:txBody>
      </p:sp>
      <p:sp>
        <p:nvSpPr>
          <p:cNvPr id="20" name="TextBox 19">
            <a:extLst>
              <a:ext uri="{FF2B5EF4-FFF2-40B4-BE49-F238E27FC236}">
                <a16:creationId xmlns:a16="http://schemas.microsoft.com/office/drawing/2014/main" id="{A3145576-EC74-D6DB-7E48-FB509CCA9CF4}"/>
              </a:ext>
            </a:extLst>
          </p:cNvPr>
          <p:cNvSpPr txBox="1"/>
          <p:nvPr/>
        </p:nvSpPr>
        <p:spPr>
          <a:xfrm>
            <a:off x="1030519" y="803872"/>
            <a:ext cx="2234357" cy="261610"/>
          </a:xfrm>
          <a:prstGeom prst="rect">
            <a:avLst/>
          </a:prstGeom>
          <a:noFill/>
        </p:spPr>
        <p:txBody>
          <a:bodyPr wrap="square" rtlCol="0">
            <a:spAutoFit/>
          </a:bodyPr>
          <a:lstStyle/>
          <a:p>
            <a:r>
              <a:rPr lang="en-US" altLang="ko-KR" sz="1100" dirty="0">
                <a:latin typeface="Open Sans Light (본문)"/>
              </a:rPr>
              <a:t>(Cavitation Absorption System)</a:t>
            </a:r>
          </a:p>
        </p:txBody>
      </p:sp>
      <p:sp>
        <p:nvSpPr>
          <p:cNvPr id="22" name="TextBox 21">
            <a:extLst>
              <a:ext uri="{FF2B5EF4-FFF2-40B4-BE49-F238E27FC236}">
                <a16:creationId xmlns:a16="http://schemas.microsoft.com/office/drawing/2014/main" id="{BF074FBB-BDCC-0CD1-EB99-7A4159960026}"/>
              </a:ext>
            </a:extLst>
          </p:cNvPr>
          <p:cNvSpPr txBox="1">
            <a:spLocks noChangeAspect="1"/>
          </p:cNvSpPr>
          <p:nvPr/>
        </p:nvSpPr>
        <p:spPr>
          <a:xfrm>
            <a:off x="808020" y="2602243"/>
            <a:ext cx="6108281" cy="3322448"/>
          </a:xfrm>
          <a:prstGeom prst="rect">
            <a:avLst/>
          </a:prstGeom>
          <a:noFill/>
        </p:spPr>
        <p:txBody>
          <a:bodyPr wrap="square" rtlCol="0">
            <a:spAutoFit/>
          </a:bodyPr>
          <a:lstStyle/>
          <a:p>
            <a:pPr>
              <a:lnSpc>
                <a:spcPct val="120000"/>
              </a:lnSpc>
            </a:pPr>
            <a:r>
              <a:rPr lang="ko-KR" altLang="en-US" sz="1100" b="1" spc="-100" dirty="0">
                <a:latin typeface="+mn-ea"/>
              </a:rPr>
              <a:t>약물 흡수 촉진</a:t>
            </a:r>
            <a:br>
              <a:rPr lang="en-US" altLang="ko-KR" sz="1100" b="1" spc="-100" dirty="0">
                <a:latin typeface="+mn-ea"/>
              </a:rPr>
            </a:br>
            <a:r>
              <a:rPr lang="ko-KR" altLang="en-US" sz="1100" spc="-100" dirty="0">
                <a:latin typeface="+mn-ea"/>
              </a:rPr>
              <a:t>얼굴에 도포된 화장품에 </a:t>
            </a:r>
            <a:r>
              <a:rPr lang="en-US" altLang="ko-KR" sz="1100" spc="-100" dirty="0">
                <a:latin typeface="+mn-ea"/>
              </a:rPr>
              <a:t>110kHz </a:t>
            </a:r>
            <a:r>
              <a:rPr lang="ko-KR" altLang="en-US" sz="1100" spc="-100" dirty="0">
                <a:latin typeface="+mn-ea"/>
              </a:rPr>
              <a:t>초음파로 공동현상을 유도하여 미세 기포의 형성과 붕괴 과정을 </a:t>
            </a:r>
            <a:br>
              <a:rPr lang="en-US" altLang="ko-KR" sz="1100" spc="-100" dirty="0">
                <a:latin typeface="+mn-ea"/>
              </a:rPr>
            </a:br>
            <a:r>
              <a:rPr lang="ko-KR" altLang="en-US" sz="1100" spc="-100" dirty="0">
                <a:latin typeface="+mn-ea"/>
              </a:rPr>
              <a:t>통해 화장품 성분을 미세화하고</a:t>
            </a:r>
            <a:r>
              <a:rPr lang="en-US" altLang="ko-KR" sz="1100" spc="-100" dirty="0">
                <a:latin typeface="+mn-ea"/>
              </a:rPr>
              <a:t>, </a:t>
            </a:r>
            <a:r>
              <a:rPr lang="ko-KR" altLang="en-US" sz="1100" spc="-100" dirty="0">
                <a:latin typeface="+mn-ea"/>
              </a:rPr>
              <a:t>죽은 각질을 미세하게 </a:t>
            </a:r>
            <a:r>
              <a:rPr lang="ko-KR" altLang="en-US" sz="1100" spc="-100" dirty="0" err="1">
                <a:latin typeface="+mn-ea"/>
              </a:rPr>
              <a:t>삭각하여</a:t>
            </a:r>
            <a:r>
              <a:rPr lang="ko-KR" altLang="en-US" sz="1100" spc="-100" dirty="0">
                <a:latin typeface="+mn-ea"/>
              </a:rPr>
              <a:t> 새로운 흡수 통로를 만듭니다</a:t>
            </a:r>
            <a:r>
              <a:rPr lang="en-US" altLang="ko-KR" sz="1100" spc="-100" dirty="0">
                <a:latin typeface="+mn-ea"/>
              </a:rPr>
              <a:t>. </a:t>
            </a:r>
            <a:br>
              <a:rPr lang="en-US" altLang="ko-KR" sz="1100" spc="-100" dirty="0">
                <a:latin typeface="+mn-ea"/>
              </a:rPr>
            </a:br>
            <a:r>
              <a:rPr lang="ko-KR" altLang="en-US" sz="1100" spc="-100" dirty="0">
                <a:latin typeface="+mn-ea"/>
              </a:rPr>
              <a:t>이로써 유효 성분의 피부 투과 및 흡수율을 극대화합니다</a:t>
            </a:r>
            <a:r>
              <a:rPr lang="en-US" altLang="ko-KR" sz="1100" spc="-100" dirty="0">
                <a:latin typeface="+mn-ea"/>
              </a:rPr>
              <a:t>.</a:t>
            </a:r>
            <a:br>
              <a:rPr lang="en-US" altLang="ko-KR" sz="1100" spc="-100" dirty="0">
                <a:latin typeface="+mn-ea"/>
              </a:rPr>
            </a:br>
            <a:br>
              <a:rPr lang="en-US" altLang="ko-KR" sz="1100" spc="-100" dirty="0">
                <a:latin typeface="+mn-ea"/>
              </a:rPr>
            </a:br>
            <a:r>
              <a:rPr lang="ko-KR" altLang="en-US" sz="1100" b="1" spc="-100" dirty="0">
                <a:latin typeface="+mn-ea"/>
              </a:rPr>
              <a:t>세포 활성화</a:t>
            </a:r>
          </a:p>
          <a:p>
            <a:pPr>
              <a:lnSpc>
                <a:spcPct val="120000"/>
              </a:lnSpc>
            </a:pPr>
            <a:r>
              <a:rPr lang="en-US" altLang="ko-KR" sz="1100" spc="-100" dirty="0">
                <a:latin typeface="+mn-ea"/>
              </a:rPr>
              <a:t>110 kHz </a:t>
            </a:r>
            <a:r>
              <a:rPr lang="ko-KR" altLang="en-US" sz="1100" spc="-100" dirty="0">
                <a:latin typeface="+mn-ea"/>
              </a:rPr>
              <a:t>초음파는 단순한 흡수 촉진을 넘어섭니다</a:t>
            </a:r>
            <a:r>
              <a:rPr lang="en-US" altLang="ko-KR" sz="1100" spc="-100" dirty="0">
                <a:latin typeface="+mn-ea"/>
              </a:rPr>
              <a:t>. </a:t>
            </a:r>
            <a:r>
              <a:rPr lang="ko-KR" altLang="en-US" sz="1100" spc="-100" dirty="0">
                <a:latin typeface="+mn-ea"/>
              </a:rPr>
              <a:t>화장품에 공동현상을 유도하여 흡수를 돕는 동시에</a:t>
            </a:r>
            <a:r>
              <a:rPr lang="en-US" altLang="ko-KR" sz="1100" spc="-100" dirty="0">
                <a:latin typeface="+mn-ea"/>
              </a:rPr>
              <a:t>, </a:t>
            </a:r>
            <a:br>
              <a:rPr lang="en-US" altLang="ko-KR" sz="1100" spc="-100" dirty="0">
                <a:latin typeface="+mn-ea"/>
              </a:rPr>
            </a:br>
            <a:r>
              <a:rPr lang="ko-KR" altLang="en-US" sz="1100" spc="-100" dirty="0">
                <a:latin typeface="+mn-ea"/>
              </a:rPr>
              <a:t>피부 세포를 부드럽게 자극하여 탄력 증진에 기여하고 건강한 순환을 활발하게 유도합니다</a:t>
            </a:r>
            <a:r>
              <a:rPr lang="en-US" altLang="ko-KR" sz="1100" spc="-100" dirty="0">
                <a:latin typeface="+mn-ea"/>
              </a:rPr>
              <a:t>.</a:t>
            </a:r>
            <a:br>
              <a:rPr lang="en-US" altLang="ko-KR" sz="1100" spc="-100" dirty="0">
                <a:latin typeface="+mn-ea"/>
              </a:rPr>
            </a:br>
            <a:br>
              <a:rPr lang="en-US" altLang="ko-KR" sz="1100" spc="-100" dirty="0">
                <a:latin typeface="+mn-ea"/>
              </a:rPr>
            </a:br>
            <a:r>
              <a:rPr lang="ko-KR" altLang="en-US" sz="1100" b="1" spc="-100" dirty="0">
                <a:latin typeface="+mn-ea"/>
              </a:rPr>
              <a:t>혈류 촉진</a:t>
            </a:r>
          </a:p>
          <a:p>
            <a:pPr>
              <a:lnSpc>
                <a:spcPct val="120000"/>
              </a:lnSpc>
            </a:pPr>
            <a:r>
              <a:rPr lang="ko-KR" altLang="en-US" sz="1100" spc="-100" dirty="0">
                <a:latin typeface="+mn-ea"/>
              </a:rPr>
              <a:t>미세한 물리적 자극으로 혈액 순환을 도와 피부 톤을 맑게 하고</a:t>
            </a:r>
            <a:r>
              <a:rPr lang="en-US" altLang="ko-KR" sz="1100" spc="-100" dirty="0">
                <a:latin typeface="+mn-ea"/>
              </a:rPr>
              <a:t>, </a:t>
            </a:r>
            <a:r>
              <a:rPr lang="ko-KR" altLang="en-US" sz="1100" spc="-100" dirty="0">
                <a:latin typeface="+mn-ea"/>
              </a:rPr>
              <a:t>생기 넘치는 안색을 선사합니다</a:t>
            </a:r>
            <a:r>
              <a:rPr lang="en-US" altLang="ko-KR" sz="1100" spc="-100" dirty="0">
                <a:latin typeface="+mn-ea"/>
              </a:rPr>
              <a:t>.</a:t>
            </a:r>
            <a:br>
              <a:rPr lang="en-US" altLang="ko-KR" sz="1100" spc="-100" dirty="0">
                <a:latin typeface="+mn-ea"/>
              </a:rPr>
            </a:br>
            <a:br>
              <a:rPr lang="en-US" altLang="ko-KR" sz="1100" spc="-100" dirty="0">
                <a:latin typeface="+mn-ea"/>
              </a:rPr>
            </a:br>
            <a:r>
              <a:rPr lang="ko-KR" altLang="en-US" sz="1100" b="1" spc="-100" dirty="0">
                <a:latin typeface="+mn-ea"/>
              </a:rPr>
              <a:t>안전성</a:t>
            </a:r>
          </a:p>
          <a:p>
            <a:pPr>
              <a:lnSpc>
                <a:spcPct val="120000"/>
              </a:lnSpc>
            </a:pPr>
            <a:r>
              <a:rPr lang="en-US" altLang="ko-KR" sz="1100" spc="-100" dirty="0">
                <a:latin typeface="+mn-ea"/>
              </a:rPr>
              <a:t>110 kHz </a:t>
            </a:r>
            <a:r>
              <a:rPr lang="ko-KR" altLang="en-US" sz="1100" spc="-100" dirty="0">
                <a:latin typeface="+mn-ea"/>
              </a:rPr>
              <a:t>초음파는 </a:t>
            </a:r>
            <a:r>
              <a:rPr lang="ko-KR" altLang="en-US" sz="1100" spc="-100" dirty="0" err="1">
                <a:latin typeface="+mn-ea"/>
              </a:rPr>
              <a:t>비열적</a:t>
            </a:r>
            <a:r>
              <a:rPr lang="ko-KR" altLang="en-US" sz="1100" spc="-100" dirty="0">
                <a:latin typeface="+mn-ea"/>
              </a:rPr>
              <a:t> 저주파 특성으로 피부에 과도한 열 스트레스를 주지 않습니다</a:t>
            </a:r>
            <a:r>
              <a:rPr lang="en-US" altLang="ko-KR" sz="1100" spc="-100" dirty="0">
                <a:latin typeface="+mn-ea"/>
              </a:rPr>
              <a:t>. </a:t>
            </a:r>
            <a:br>
              <a:rPr lang="en-US" altLang="ko-KR" sz="1100" spc="-100" dirty="0">
                <a:latin typeface="+mn-ea"/>
              </a:rPr>
            </a:br>
            <a:r>
              <a:rPr lang="ko-KR" altLang="en-US" sz="1100" spc="-100" dirty="0">
                <a:latin typeface="+mn-ea"/>
              </a:rPr>
              <a:t>정밀하게 조절된 미세 </a:t>
            </a:r>
            <a:r>
              <a:rPr lang="en-US" altLang="ko-KR" sz="1100" spc="-100" dirty="0">
                <a:latin typeface="+mn-ea"/>
              </a:rPr>
              <a:t>Cavitation</a:t>
            </a:r>
            <a:r>
              <a:rPr lang="ko-KR" altLang="en-US" sz="1100" spc="-100" dirty="0">
                <a:latin typeface="+mn-ea"/>
              </a:rPr>
              <a:t>은 피부 조직을 손상시키지 않고</a:t>
            </a:r>
            <a:r>
              <a:rPr lang="en-US" altLang="ko-KR" sz="1100" spc="-100" dirty="0">
                <a:latin typeface="+mn-ea"/>
              </a:rPr>
              <a:t>, </a:t>
            </a:r>
            <a:r>
              <a:rPr lang="ko-KR" altLang="en-US" sz="1100" spc="-100" dirty="0" err="1">
                <a:latin typeface="+mn-ea"/>
              </a:rPr>
              <a:t>비침습적이고</a:t>
            </a:r>
            <a:r>
              <a:rPr lang="ko-KR" altLang="en-US" sz="1100" spc="-100" dirty="0">
                <a:latin typeface="+mn-ea"/>
              </a:rPr>
              <a:t> 일시적인 각질층 변화만을 </a:t>
            </a:r>
            <a:br>
              <a:rPr lang="en-US" altLang="ko-KR" sz="1100" spc="-100" dirty="0">
                <a:latin typeface="+mn-ea"/>
              </a:rPr>
            </a:br>
            <a:r>
              <a:rPr lang="ko-KR" altLang="en-US" sz="1100" spc="-100" dirty="0">
                <a:latin typeface="+mn-ea"/>
              </a:rPr>
              <a:t>유도하여 민감한 얼굴 피부에도 안심하고 사용할 수 있습니다</a:t>
            </a:r>
            <a:r>
              <a:rPr lang="en-US" altLang="ko-KR" sz="1100" spc="-100" dirty="0">
                <a:latin typeface="+mn-ea"/>
              </a:rPr>
              <a:t>.</a:t>
            </a:r>
            <a:endParaRPr lang="ko-KR" altLang="en-US" sz="1100" spc="-100" dirty="0">
              <a:latin typeface="+mn-ea"/>
            </a:endParaRPr>
          </a:p>
        </p:txBody>
      </p:sp>
      <p:sp>
        <p:nvSpPr>
          <p:cNvPr id="23" name="TextBox 22">
            <a:extLst>
              <a:ext uri="{FF2B5EF4-FFF2-40B4-BE49-F238E27FC236}">
                <a16:creationId xmlns:a16="http://schemas.microsoft.com/office/drawing/2014/main" id="{8F26B1EB-EA2C-2C8B-6031-67F61FBC76A8}"/>
              </a:ext>
            </a:extLst>
          </p:cNvPr>
          <p:cNvSpPr txBox="1"/>
          <p:nvPr/>
        </p:nvSpPr>
        <p:spPr>
          <a:xfrm>
            <a:off x="808021" y="1627451"/>
            <a:ext cx="4690654" cy="830997"/>
          </a:xfrm>
          <a:prstGeom prst="rect">
            <a:avLst/>
          </a:prstGeom>
          <a:noFill/>
        </p:spPr>
        <p:txBody>
          <a:bodyPr wrap="square">
            <a:spAutoFit/>
          </a:bodyPr>
          <a:lstStyle/>
          <a:p>
            <a:r>
              <a:rPr lang="en-US" altLang="ko-KR" sz="2400" dirty="0">
                <a:latin typeface="Open Sans Light (본문)"/>
                <a:cs typeface="Poppins SemiBold" panose="00000700000000000000" pitchFamily="2" charset="0"/>
              </a:rPr>
              <a:t>Cavitation-Enhanced Absorption</a:t>
            </a:r>
            <a:br>
              <a:rPr lang="en-US" altLang="ko-KR" sz="2400" dirty="0">
                <a:latin typeface="Open Sans Light (본문)"/>
                <a:cs typeface="Poppins SemiBold" panose="00000700000000000000" pitchFamily="2" charset="0"/>
              </a:rPr>
            </a:br>
            <a:r>
              <a:rPr lang="en-US" altLang="ko-KR" sz="2400" dirty="0">
                <a:latin typeface="Open Sans Light (본문)"/>
                <a:cs typeface="Poppins SemiBold" panose="00000700000000000000" pitchFamily="2" charset="0"/>
              </a:rPr>
              <a:t>with 110 kHz Ultrasound</a:t>
            </a:r>
          </a:p>
        </p:txBody>
      </p:sp>
    </p:spTree>
    <p:extLst>
      <p:ext uri="{BB962C8B-B14F-4D97-AF65-F5344CB8AC3E}">
        <p14:creationId xmlns:p14="http://schemas.microsoft.com/office/powerpoint/2010/main" val="522042700"/>
      </p:ext>
    </p:extLst>
  </p:cSld>
  <p:clrMapOvr>
    <a:masterClrMapping/>
  </p:clrMapOvr>
</p:sld>
</file>

<file path=ppt/theme/theme1.xml><?xml version="1.0" encoding="utf-8"?>
<a:theme xmlns:a="http://schemas.openxmlformats.org/drawingml/2006/main" name="테마_Rsona">
  <a:themeElements>
    <a:clrScheme name="Office 2013 - 2022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테마_Rsona" id="{0D5D3B6B-A72B-4D57-97F9-B3ABD40D879F}" vid="{8B4DEE81-3051-402B-ACB8-5377801A9821}"/>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테마_Rsona</Template>
  <TotalTime>93</TotalTime>
  <Words>1063</Words>
  <Application>Microsoft Office PowerPoint</Application>
  <PresentationFormat>Widescreen</PresentationFormat>
  <Paragraphs>123</Paragraphs>
  <Slides>11</Slides>
  <Notes>5</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테마_Rsona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SORA</dc:creator>
  <cp:lastModifiedBy>YUN DONGJOON</cp:lastModifiedBy>
  <cp:revision>3</cp:revision>
  <dcterms:created xsi:type="dcterms:W3CDTF">2025-08-18T07:44:50Z</dcterms:created>
  <dcterms:modified xsi:type="dcterms:W3CDTF">2025-10-27T03:31:47Z</dcterms:modified>
</cp:coreProperties>
</file>