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3"/>
  </p:notesMasterIdLst>
  <p:sldIdLst>
    <p:sldId id="400" r:id="rId2"/>
    <p:sldId id="404" r:id="rId3"/>
    <p:sldId id="406" r:id="rId4"/>
    <p:sldId id="410" r:id="rId5"/>
    <p:sldId id="415" r:id="rId6"/>
    <p:sldId id="408" r:id="rId7"/>
    <p:sldId id="403" r:id="rId8"/>
    <p:sldId id="390" r:id="rId9"/>
    <p:sldId id="413" r:id="rId10"/>
    <p:sldId id="355" r:id="rId11"/>
    <p:sldId id="3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919D"/>
    <a:srgbClr val="4D525B"/>
    <a:srgbClr val="444952"/>
    <a:srgbClr val="4A4E5A"/>
    <a:srgbClr val="4A4B50"/>
    <a:srgbClr val="5D6268"/>
    <a:srgbClr val="6F7E8F"/>
    <a:srgbClr val="757C89"/>
    <a:srgbClr val="595F6A"/>
    <a:srgbClr val="575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774F0-B0EB-4C45-94D3-0FBA464E6E57}" type="datetimeFigureOut">
              <a:rPr lang="ko-KR" altLang="en-US" smtClean="0"/>
              <a:t>2025-11-25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97958-D217-4FE7-B204-EB520D248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32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97958-D217-4FE7-B204-EB520D24842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1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184C1-D5CD-2F59-65DC-9B45E1EC8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6DB9F9F-CF4D-94F2-FA2B-871DC94F4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D9297FC-3974-E8FF-387B-5F822F8C9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912464-C8AF-FCAB-B012-B1FC9AF6F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97958-D217-4FE7-B204-EB520D24842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2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2BD5A-73F3-B164-8D6A-84262721B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954B5B-5362-1EC3-5797-37C3BF7BB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E496AC-D01C-F066-FF35-D26ED07AA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AE5D9D-ABFC-51D0-6F61-BC0A15944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97958-D217-4FE7-B204-EB520D24842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9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CA929-B9D4-28D6-EBD4-EAE47D663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505C113-E65E-E936-C621-49648658E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9C138F-D69C-4EBE-B590-AA9302429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D74C63-B83D-8C68-E367-74D665300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97958-D217-4FE7-B204-EB520D24842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92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EC427-5C23-0F56-9748-FCADB23E9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5BEA5A-55BC-D787-E865-10832A3C5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472D3D0-EC5F-37E9-FC8E-270775D6A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182B33-5513-CDE0-D77A-3671CACA4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9700F-146D-4001-AFFC-7D1F373893C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88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396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12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74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1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7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584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87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526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030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53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865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전자제품, 정보기기, 전자 기기, 휴대 전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D66CA85-B587-CA8E-8CA4-7BEF5D5DAA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" b="9756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C8D51D39-D730-1683-FD20-06F03D9E331E}"/>
              </a:ext>
            </a:extLst>
          </p:cNvPr>
          <p:cNvGrpSpPr/>
          <p:nvPr/>
        </p:nvGrpSpPr>
        <p:grpSpPr>
          <a:xfrm>
            <a:off x="4706961" y="1194612"/>
            <a:ext cx="2778078" cy="1195103"/>
            <a:chOff x="4359151" y="948394"/>
            <a:chExt cx="3473695" cy="1494351"/>
          </a:xfrm>
        </p:grpSpPr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6E7FA36D-8955-9BCB-8E9F-817C42394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10909" y="948394"/>
              <a:ext cx="2770181" cy="89453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4016A7-636A-496E-68A4-F103E10B7104}"/>
                </a:ext>
              </a:extLst>
            </p:cNvPr>
            <p:cNvSpPr txBox="1"/>
            <p:nvPr/>
          </p:nvSpPr>
          <p:spPr>
            <a:xfrm>
              <a:off x="4359151" y="2002238"/>
              <a:ext cx="3473695" cy="44050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rgbClr val="FABCA1"/>
                  </a:solidFill>
                  <a:latin typeface="Missy Voya Thin" panose="02020A03060303060403" pitchFamily="18" charset="0"/>
                  <a:ea typeface="Meiryo" panose="020B0400000000000000" pitchFamily="34" charset="-128"/>
                </a:rPr>
                <a:t>3-Way Dynamic System™</a:t>
              </a:r>
              <a:endParaRPr lang="ko-KR" altLang="en-US" sz="1600" dirty="0">
                <a:solidFill>
                  <a:srgbClr val="FABCA1"/>
                </a:solidFill>
                <a:latin typeface="Missy Voya Thin" panose="02020A03060303060403" pitchFamily="18" charset="0"/>
                <a:ea typeface="Noto Sans KR" panose="020B0200000000000000" pitchFamily="50" charset="-127"/>
              </a:endParaRP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DDC0248B-B714-59A9-49CE-7ED27C1A56AC}"/>
                </a:ext>
              </a:extLst>
            </p:cNvPr>
            <p:cNvCxnSpPr>
              <a:cxnSpLocks/>
            </p:cNvCxnSpPr>
            <p:nvPr/>
          </p:nvCxnSpPr>
          <p:spPr>
            <a:xfrm>
              <a:off x="4423993" y="1949485"/>
              <a:ext cx="3344010" cy="0"/>
            </a:xfrm>
            <a:prstGeom prst="line">
              <a:avLst/>
            </a:prstGeom>
            <a:ln>
              <a:solidFill>
                <a:srgbClr val="FBBC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236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3895E-8246-312E-7439-EB56475BC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>
            <a:extLst>
              <a:ext uri="{FF2B5EF4-FFF2-40B4-BE49-F238E27FC236}">
                <a16:creationId xmlns:a16="http://schemas.microsoft.com/office/drawing/2014/main" id="{8623F2BA-EA0E-A722-2C25-C2D1D1B3D7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3564">
            <a:extLst>
              <a:ext uri="{FF2B5EF4-FFF2-40B4-BE49-F238E27FC236}">
                <a16:creationId xmlns:a16="http://schemas.microsoft.com/office/drawing/2014/main" id="{58E879CF-0868-BB1F-4401-FC4DA126E1CF}"/>
              </a:ext>
            </a:extLst>
          </p:cNvPr>
          <p:cNvSpPr/>
          <p:nvPr/>
        </p:nvSpPr>
        <p:spPr>
          <a:xfrm>
            <a:off x="504524" y="492078"/>
            <a:ext cx="1885901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l" defTabSz="825500">
              <a:lnSpc>
                <a:spcPct val="100000"/>
              </a:lnSpc>
              <a:defRPr sz="2000" b="1" cap="all" spc="199">
                <a:solidFill>
                  <a:srgbClr val="686B73"/>
                </a:solidFill>
              </a:defRPr>
            </a:lvl1pPr>
          </a:lstStyle>
          <a:p>
            <a:r>
              <a:rPr lang="en-US" altLang="ko-KR" sz="1000">
                <a:solidFill>
                  <a:schemeClr val="bg1"/>
                </a:solidFill>
              </a:rPr>
              <a:t>TECHNOLOGY OVERVIEW</a:t>
            </a:r>
          </a:p>
        </p:txBody>
      </p:sp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19A35869-0FCF-7073-6C64-6DCEAC202975}"/>
              </a:ext>
            </a:extLst>
          </p:cNvPr>
          <p:cNvCxnSpPr>
            <a:cxnSpLocks/>
          </p:cNvCxnSpPr>
          <p:nvPr/>
        </p:nvCxnSpPr>
        <p:spPr>
          <a:xfrm>
            <a:off x="526520" y="1241770"/>
            <a:ext cx="5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hape 3563">
            <a:extLst>
              <a:ext uri="{FF2B5EF4-FFF2-40B4-BE49-F238E27FC236}">
                <a16:creationId xmlns:a16="http://schemas.microsoft.com/office/drawing/2014/main" id="{FCD0532D-B952-A467-4866-A71E20396EEF}"/>
              </a:ext>
            </a:extLst>
          </p:cNvPr>
          <p:cNvSpPr/>
          <p:nvPr/>
        </p:nvSpPr>
        <p:spPr>
          <a:xfrm>
            <a:off x="504524" y="697262"/>
            <a:ext cx="385564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825500">
              <a:lnSpc>
                <a:spcPct val="100000"/>
              </a:lnSpc>
              <a:defRPr sz="6000"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Open Sans Light (본문)"/>
              </a:rPr>
              <a:t>DFS</a:t>
            </a:r>
            <a:endParaRPr sz="2400" dirty="0">
              <a:solidFill>
                <a:schemeClr val="bg1"/>
              </a:solidFill>
              <a:latin typeface="Open Sans Light (본문)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BD17A-2266-CC18-F133-FA7BD55E8F91}"/>
              </a:ext>
            </a:extLst>
          </p:cNvPr>
          <p:cNvSpPr txBox="1"/>
          <p:nvPr/>
        </p:nvSpPr>
        <p:spPr>
          <a:xfrm>
            <a:off x="1030520" y="803872"/>
            <a:ext cx="459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Open Sans Light (본문)"/>
              </a:rPr>
              <a:t>(Dual Frequency System)</a:t>
            </a:r>
          </a:p>
        </p:txBody>
      </p:sp>
      <p:sp>
        <p:nvSpPr>
          <p:cNvPr id="3" name="TextBox 31">
            <a:extLst>
              <a:ext uri="{FF2B5EF4-FFF2-40B4-BE49-F238E27FC236}">
                <a16:creationId xmlns:a16="http://schemas.microsoft.com/office/drawing/2014/main" id="{8E462236-8C75-B93B-4D65-AB330F88C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958" y="2422120"/>
            <a:ext cx="6833353" cy="8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ko-KR" sz="1100" b="1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LF Mode </a:t>
            </a:r>
            <a:r>
              <a:rPr lang="en-US" altLang="ko-KR" sz="11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– Promotes </a:t>
            </a:r>
            <a:r>
              <a:rPr lang="en-US" altLang="ko-KR" sz="1100" b="1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skin firming and lifting </a:t>
            </a:r>
            <a:r>
              <a:rPr lang="en-US" altLang="ko-KR" sz="11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by stimulating </a:t>
            </a:r>
            <a:r>
              <a:rPr lang="en-US" altLang="ko-KR" sz="1100" b="1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muscle contraction and relaxation</a:t>
            </a:r>
            <a:r>
              <a:rPr lang="en-US" altLang="ko-KR" sz="11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.</a:t>
            </a:r>
            <a:br>
              <a:rPr lang="en-US" altLang="ko-KR" sz="11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</a:br>
            <a:r>
              <a:rPr lang="en-US" altLang="ko-KR" sz="1100" b="1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HF Mode </a:t>
            </a:r>
            <a:r>
              <a:rPr lang="en-US" altLang="ko-KR" sz="11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– Increases </a:t>
            </a:r>
            <a:r>
              <a:rPr lang="en-US" altLang="ko-KR" sz="1100" b="1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oxygen absorption </a:t>
            </a:r>
            <a:r>
              <a:rPr lang="en-US" altLang="ko-KR" sz="11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within skin tissues and enhances </a:t>
            </a:r>
            <a:r>
              <a:rPr lang="en-US" altLang="ko-KR" sz="1100" b="1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blood circulation </a:t>
            </a:r>
            <a:r>
              <a:rPr lang="en-US" altLang="ko-KR" sz="11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through </a:t>
            </a:r>
            <a:r>
              <a:rPr lang="en-US" altLang="ko-KR" sz="1100" b="1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Times New Roman" panose="02020603050405020304" pitchFamily="18" charset="0"/>
              </a:rPr>
              <a:t>bio-thermal effects.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6D0C7B-77D4-3046-9AB4-D8E29B56B63C}"/>
              </a:ext>
            </a:extLst>
          </p:cNvPr>
          <p:cNvSpPr txBox="1"/>
          <p:nvPr/>
        </p:nvSpPr>
        <p:spPr>
          <a:xfrm>
            <a:off x="6862244" y="2077212"/>
            <a:ext cx="3813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Specialized for muscle contraction and relaxation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4FD1E5-4B85-F071-1BD2-03CE8EEB0664}"/>
              </a:ext>
            </a:extLst>
          </p:cNvPr>
          <p:cNvSpPr txBox="1"/>
          <p:nvPr/>
        </p:nvSpPr>
        <p:spPr>
          <a:xfrm>
            <a:off x="5204958" y="4187365"/>
            <a:ext cx="151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 Points of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3C2769-4375-C5A7-0B48-D896479C1F89}"/>
              </a:ext>
            </a:extLst>
          </p:cNvPr>
          <p:cNvSpPr txBox="1"/>
          <p:nvPr/>
        </p:nvSpPr>
        <p:spPr>
          <a:xfrm>
            <a:off x="5204958" y="4532273"/>
            <a:ext cx="6049943" cy="82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Ergonomic electrode design </a:t>
            </a:r>
            <a:r>
              <a:rPr lang="en-US" altLang="ko-KR" sz="1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optimized for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Gua Sha synergy effects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Operates within </a:t>
            </a:r>
            <a:r>
              <a:rPr kumimoji="0" lang="en-US" altLang="ko-KR" sz="11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1200 kHz–3000 kHz frequency range </a:t>
            </a:r>
            <a:r>
              <a:rPr kumimoji="0" lang="en-US" altLang="ko-KR" sz="1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suited to varying </a:t>
            </a:r>
            <a:r>
              <a:rPr kumimoji="0" lang="en-US" altLang="ko-KR" sz="11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skin thickness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Fine-tuned energy intensity </a:t>
            </a:r>
            <a:r>
              <a:rPr lang="en-US" altLang="ko-KR" sz="1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minimizes discomfort during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low-frequency treatments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872AB5D-1CFE-4640-262D-5D5C7C6351CF}"/>
              </a:ext>
            </a:extLst>
          </p:cNvPr>
          <p:cNvGrpSpPr/>
          <p:nvPr/>
        </p:nvGrpSpPr>
        <p:grpSpPr>
          <a:xfrm>
            <a:off x="5277131" y="2053378"/>
            <a:ext cx="1637737" cy="270000"/>
            <a:chOff x="4781834" y="2023747"/>
            <a:chExt cx="1637737" cy="270000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D7F81240-4290-4053-0C90-886A56866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81834" y="2023747"/>
              <a:ext cx="1111395" cy="270000"/>
            </a:xfrm>
            <a:prstGeom prst="rect">
              <a:avLst/>
            </a:prstGeom>
          </p:spPr>
        </p:pic>
        <p:pic>
          <p:nvPicPr>
            <p:cNvPr id="34" name="그림 33" descr="로고, 폰트, 상징, 그래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2025206-4FF8-2FE1-ED68-5EA146629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677" y="2070547"/>
              <a:ext cx="474894" cy="223200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71347D5-0F9A-0079-594E-DA0F74BD59AD}"/>
              </a:ext>
            </a:extLst>
          </p:cNvPr>
          <p:cNvGrpSpPr/>
          <p:nvPr/>
        </p:nvGrpSpPr>
        <p:grpSpPr>
          <a:xfrm>
            <a:off x="6692661" y="4150043"/>
            <a:ext cx="1637737" cy="270000"/>
            <a:chOff x="4781834" y="2023747"/>
            <a:chExt cx="1637737" cy="270000"/>
          </a:xfrm>
        </p:grpSpPr>
        <p:pic>
          <p:nvPicPr>
            <p:cNvPr id="38" name="그래픽 37">
              <a:extLst>
                <a:ext uri="{FF2B5EF4-FFF2-40B4-BE49-F238E27FC236}">
                  <a16:creationId xmlns:a16="http://schemas.microsoft.com/office/drawing/2014/main" id="{376A3B2B-2C0B-110E-B6E7-899DA7ED6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81834" y="2023747"/>
              <a:ext cx="1111395" cy="270000"/>
            </a:xfrm>
            <a:prstGeom prst="rect">
              <a:avLst/>
            </a:prstGeom>
          </p:spPr>
        </p:pic>
        <p:pic>
          <p:nvPicPr>
            <p:cNvPr id="39" name="그림 38" descr="로고, 폰트, 상징, 그래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1EC89E4-FE5C-545B-E7B0-86DDD424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677" y="2070547"/>
              <a:ext cx="474894" cy="223200"/>
            </a:xfrm>
            <a:prstGeom prst="rect">
              <a:avLst/>
            </a:prstGeom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AB009DFF-EC19-FFC1-D6C2-71BBB790FD8C}"/>
              </a:ext>
            </a:extLst>
          </p:cNvPr>
          <p:cNvGrpSpPr/>
          <p:nvPr/>
        </p:nvGrpSpPr>
        <p:grpSpPr>
          <a:xfrm>
            <a:off x="526519" y="6414196"/>
            <a:ext cx="4789631" cy="261610"/>
            <a:chOff x="526519" y="6414196"/>
            <a:chExt cx="4789631" cy="261610"/>
          </a:xfrm>
        </p:grpSpPr>
        <p:pic>
          <p:nvPicPr>
            <p:cNvPr id="41" name="그림 40" descr="텍스트, 폰트, 그래픽, 로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A31CB1C-46D0-CD75-0D53-39DECBD6A7A3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19" y="6468196"/>
              <a:ext cx="900000" cy="16478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D6E4E30-0566-89E0-FDB1-92BFE2B5C940}"/>
                </a:ext>
              </a:extLst>
            </p:cNvPr>
            <p:cNvSpPr txBox="1"/>
            <p:nvPr/>
          </p:nvSpPr>
          <p:spPr>
            <a:xfrm>
              <a:off x="1353206" y="6414196"/>
              <a:ext cx="3962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>
                  <a:solidFill>
                    <a:schemeClr val="bg1"/>
                  </a:solidFill>
                  <a:latin typeface="Open Sans Light (본문)"/>
                </a:rPr>
                <a:t>, Innovating Aesthetic Medical Devices for Global Healthcare.</a:t>
              </a:r>
            </a:p>
          </p:txBody>
        </p:sp>
      </p:grpSp>
      <p:sp>
        <p:nvSpPr>
          <p:cNvPr id="47" name="타원 46">
            <a:extLst>
              <a:ext uri="{FF2B5EF4-FFF2-40B4-BE49-F238E27FC236}">
                <a16:creationId xmlns:a16="http://schemas.microsoft.com/office/drawing/2014/main" id="{BDC3CCA3-C036-62C5-DDFB-FADD1D05B9C5}"/>
              </a:ext>
            </a:extLst>
          </p:cNvPr>
          <p:cNvSpPr>
            <a:spLocks/>
          </p:cNvSpPr>
          <p:nvPr/>
        </p:nvSpPr>
        <p:spPr>
          <a:xfrm>
            <a:off x="11724299" y="6448164"/>
            <a:ext cx="270000" cy="2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8" name="슬라이드 번호 개체 틀 6">
            <a:extLst>
              <a:ext uri="{FF2B5EF4-FFF2-40B4-BE49-F238E27FC236}">
                <a16:creationId xmlns:a16="http://schemas.microsoft.com/office/drawing/2014/main" id="{6BFCC461-E1E3-AE54-B322-68FF8643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8311" y="6452359"/>
            <a:ext cx="360000" cy="261610"/>
          </a:xfrm>
        </p:spPr>
        <p:txBody>
          <a:bodyPr/>
          <a:lstStyle/>
          <a:p>
            <a:pPr algn="ctr"/>
            <a:fld id="{87E7843D-FF13-4365-9478-9625B70A2705}" type="slidenum">
              <a:rPr lang="en-US" sz="1200" dirty="0" smtClean="0">
                <a:solidFill>
                  <a:schemeClr val="tx1"/>
                </a:solidFill>
                <a:latin typeface="+mn-ea"/>
              </a:rPr>
              <a:pPr algn="ctr"/>
              <a:t>10</a:t>
            </a:fld>
            <a:endParaRPr lang="en-US" sz="1200" dirty="0">
              <a:solidFill>
                <a:schemeClr val="tx1"/>
              </a:solidFill>
              <a:latin typeface="+mn-ea"/>
              <a:cs typeface="Microsoft GothicNeo"/>
            </a:endParaRPr>
          </a:p>
        </p:txBody>
      </p:sp>
    </p:spTree>
    <p:extLst>
      <p:ext uri="{BB962C8B-B14F-4D97-AF65-F5344CB8AC3E}">
        <p14:creationId xmlns:p14="http://schemas.microsoft.com/office/powerpoint/2010/main" val="385815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919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F44C9E-0D04-97F9-DF66-8AA5678B5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8CA86D6-14E4-59B0-7DA8-04AA6432F1E7}"/>
              </a:ext>
            </a:extLst>
          </p:cNvPr>
          <p:cNvSpPr txBox="1">
            <a:spLocks/>
          </p:cNvSpPr>
          <p:nvPr/>
        </p:nvSpPr>
        <p:spPr>
          <a:xfrm>
            <a:off x="4511339" y="4041840"/>
            <a:ext cx="3169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/>
          </a:lstStyle>
          <a:p>
            <a:r>
              <a:rPr lang="en-US" altLang="ko-KR" sz="3200" dirty="0">
                <a:solidFill>
                  <a:schemeClr val="bg1"/>
                </a:solidFill>
                <a:latin typeface="Open Sans Light (본문)"/>
              </a:rPr>
              <a:t>Thank you !</a:t>
            </a:r>
          </a:p>
        </p:txBody>
      </p:sp>
      <p:pic>
        <p:nvPicPr>
          <p:cNvPr id="5" name="그림 4" descr="폰트, 상징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145DE2-E4C2-9C0B-BFCE-640C29680AC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49" y="2285575"/>
            <a:ext cx="2751701" cy="1616290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0F178852-B350-23B4-0DFA-6AD7A4B4E6D3}"/>
              </a:ext>
            </a:extLst>
          </p:cNvPr>
          <p:cNvCxnSpPr/>
          <p:nvPr/>
        </p:nvCxnSpPr>
        <p:spPr>
          <a:xfrm>
            <a:off x="4164329" y="3886625"/>
            <a:ext cx="38633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0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56BD4-9BB4-7A20-5198-5CC3F70C0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전자제품, 전자 기기, 정보기기, 멀티미디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08B5F6-9B29-19D3-E312-BAEA8C6359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34834" r="46675" b="17214"/>
          <a:stretch>
            <a:fillRect/>
          </a:stretch>
        </p:blipFill>
        <p:spPr>
          <a:xfrm>
            <a:off x="0" y="-1"/>
            <a:ext cx="12193200" cy="6858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053D6-D9B8-E23B-D34D-7FF020FBCE1D}"/>
              </a:ext>
            </a:extLst>
          </p:cNvPr>
          <p:cNvSpPr txBox="1"/>
          <p:nvPr/>
        </p:nvSpPr>
        <p:spPr>
          <a:xfrm>
            <a:off x="658926" y="3665668"/>
            <a:ext cx="39352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>
                <a:solidFill>
                  <a:schemeClr val="bg1"/>
                </a:solidFill>
                <a:latin typeface="Open Sans Light (본문)"/>
                <a:cs typeface="Poppins SemiBold" panose="00000700000000000000" pitchFamily="2" charset="0"/>
              </a:rPr>
              <a:t>Customizable </a:t>
            </a:r>
          </a:p>
          <a:p>
            <a:r>
              <a:rPr lang="en-US" altLang="ko-KR" sz="2400">
                <a:solidFill>
                  <a:schemeClr val="bg1"/>
                </a:solidFill>
                <a:latin typeface="Open Sans Light (본문)"/>
                <a:cs typeface="Poppins SemiBold" panose="00000700000000000000" pitchFamily="2" charset="0"/>
              </a:rPr>
              <a:t>Multi-Function Platform</a:t>
            </a:r>
            <a:endParaRPr lang="ko-KR" altLang="en-US" sz="2400">
              <a:solidFill>
                <a:schemeClr val="bg1"/>
              </a:solidFill>
              <a:latin typeface="Open Sans Light (본문)"/>
              <a:cs typeface="Poppins SemiBold" panose="00000700000000000000" pitchFamily="2" charset="0"/>
            </a:endParaRPr>
          </a:p>
        </p:txBody>
      </p:sp>
      <p:sp>
        <p:nvSpPr>
          <p:cNvPr id="18" name="Shape 3564">
            <a:extLst>
              <a:ext uri="{FF2B5EF4-FFF2-40B4-BE49-F238E27FC236}">
                <a16:creationId xmlns:a16="http://schemas.microsoft.com/office/drawing/2014/main" id="{8BA4989A-B34D-A4B6-6125-39D6786ABBCC}"/>
              </a:ext>
            </a:extLst>
          </p:cNvPr>
          <p:cNvSpPr/>
          <p:nvPr/>
        </p:nvSpPr>
        <p:spPr>
          <a:xfrm>
            <a:off x="504524" y="492078"/>
            <a:ext cx="1648913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l" defTabSz="825500">
              <a:lnSpc>
                <a:spcPct val="100000"/>
              </a:lnSpc>
              <a:defRPr sz="2000" b="1" cap="all" spc="199">
                <a:solidFill>
                  <a:srgbClr val="686B73"/>
                </a:solidFill>
              </a:defRPr>
            </a:lvl1pPr>
          </a:lstStyle>
          <a:p>
            <a:r>
              <a:rPr lang="en-US" altLang="ko-KR" sz="1000">
                <a:solidFill>
                  <a:schemeClr val="bg1"/>
                </a:solidFill>
              </a:rPr>
              <a:t>Resonating Beauty</a:t>
            </a:r>
          </a:p>
        </p:txBody>
      </p:sp>
      <p:cxnSp>
        <p:nvCxnSpPr>
          <p:cNvPr id="19" name="Straight Connector 3">
            <a:extLst>
              <a:ext uri="{FF2B5EF4-FFF2-40B4-BE49-F238E27FC236}">
                <a16:creationId xmlns:a16="http://schemas.microsoft.com/office/drawing/2014/main" id="{6F7B01DA-3949-452C-7FD8-D9C1F22EB80D}"/>
              </a:ext>
            </a:extLst>
          </p:cNvPr>
          <p:cNvCxnSpPr>
            <a:cxnSpLocks/>
          </p:cNvCxnSpPr>
          <p:nvPr/>
        </p:nvCxnSpPr>
        <p:spPr>
          <a:xfrm>
            <a:off x="526520" y="1241770"/>
            <a:ext cx="5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그래픽 1">
            <a:extLst>
              <a:ext uri="{FF2B5EF4-FFF2-40B4-BE49-F238E27FC236}">
                <a16:creationId xmlns:a16="http://schemas.microsoft.com/office/drawing/2014/main" id="{ED25C3D5-69BE-535E-A43D-CE391DFDD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525" y="715733"/>
            <a:ext cx="1541364" cy="37445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D6F5B0-30E7-5AB5-6666-F4A039624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1699" y="1866890"/>
            <a:ext cx="738187" cy="96678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806823-A3EA-5B95-26C2-864D08966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9927" y="3348847"/>
            <a:ext cx="752475" cy="98583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7ABC5FE-1201-4698-7FE4-900B204F4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693" y="2674872"/>
            <a:ext cx="619125" cy="895349"/>
          </a:xfrm>
          <a:prstGeom prst="rect">
            <a:avLst/>
          </a:prstGeom>
        </p:spPr>
      </p:pic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B77028E5-35E1-3D3B-9D7A-E30241073AAB}"/>
              </a:ext>
            </a:extLst>
          </p:cNvPr>
          <p:cNvCxnSpPr>
            <a:cxnSpLocks/>
          </p:cNvCxnSpPr>
          <p:nvPr/>
        </p:nvCxnSpPr>
        <p:spPr>
          <a:xfrm>
            <a:off x="1595366" y="1605810"/>
            <a:ext cx="3618129" cy="3618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B51525F-44B8-84C0-B7A6-BCAD6A01FC11}"/>
              </a:ext>
            </a:extLst>
          </p:cNvPr>
          <p:cNvSpPr txBox="1"/>
          <p:nvPr/>
        </p:nvSpPr>
        <p:spPr>
          <a:xfrm>
            <a:off x="3309620" y="213745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Open Sans Light (본문)"/>
              </a:rPr>
              <a:t>(Adaptive Frequency System)</a:t>
            </a:r>
            <a:endParaRPr lang="ko-KR" altLang="en-US" sz="11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351D4B-D124-2573-18AC-9BEE29503E99}"/>
              </a:ext>
            </a:extLst>
          </p:cNvPr>
          <p:cNvSpPr txBox="1"/>
          <p:nvPr/>
        </p:nvSpPr>
        <p:spPr>
          <a:xfrm>
            <a:off x="4001469" y="2910015"/>
            <a:ext cx="22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Open Sans Light (본문)"/>
              </a:rPr>
              <a:t>(Microbubble Absorption System)</a:t>
            </a:r>
            <a:endParaRPr lang="ko-KR" altLang="en-US" sz="11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F2ABC2-AA67-39AC-58FE-8F358FFD9CB0}"/>
              </a:ext>
            </a:extLst>
          </p:cNvPr>
          <p:cNvSpPr txBox="1"/>
          <p:nvPr/>
        </p:nvSpPr>
        <p:spPr>
          <a:xfrm>
            <a:off x="4867690" y="3582547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Open Sans Light (본문)"/>
              </a:rPr>
              <a:t>(Dual Frequency System)</a:t>
            </a:r>
            <a:endParaRPr lang="ko-KR" altLang="en-US" sz="1100"/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B25BA78F-D33B-768F-265A-3049BDEA038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26519" y="6414196"/>
            <a:ext cx="4789631" cy="261610"/>
            <a:chOff x="526519" y="6414196"/>
            <a:chExt cx="4789631" cy="261610"/>
          </a:xfrm>
        </p:grpSpPr>
        <p:pic>
          <p:nvPicPr>
            <p:cNvPr id="25" name="그림 24" descr="텍스트, 폰트, 그래픽, 로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0E977C7-C9BD-9076-4671-0FEF4B8A257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19" y="6468196"/>
              <a:ext cx="900000" cy="16478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27B5D3-A482-B03D-F114-607A9571719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3206" y="6414196"/>
              <a:ext cx="3962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>
                  <a:solidFill>
                    <a:schemeClr val="bg1"/>
                  </a:solidFill>
                  <a:latin typeface="Open Sans Light (본문)"/>
                </a:rPr>
                <a:t>, Innovating Aesthetic Medical Devices for Global Healthcare.</a:t>
              </a:r>
            </a:p>
          </p:txBody>
        </p:sp>
      </p:grpSp>
      <p:pic>
        <p:nvPicPr>
          <p:cNvPr id="4" name="그림 3" descr="로고, 폰트, 상징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BC4B91-EB00-025A-FC15-AD607986CB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27" y="2690317"/>
            <a:ext cx="497872" cy="234000"/>
          </a:xfrm>
          <a:prstGeom prst="rect">
            <a:avLst/>
          </a:prstGeom>
        </p:spPr>
      </p:pic>
      <p:pic>
        <p:nvPicPr>
          <p:cNvPr id="7" name="그림 6" descr="로고, 폰트, 상징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890F0C-7B5A-6AFE-FBC5-265D631FBD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59" y="3363347"/>
            <a:ext cx="497872" cy="234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3BCFE6A-D87A-4EE9-D582-64B747539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319" y="1924540"/>
            <a:ext cx="497872" cy="234000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B3AB3C08-3D9D-F763-3C8E-58E841C42EB1}"/>
              </a:ext>
            </a:extLst>
          </p:cNvPr>
          <p:cNvSpPr>
            <a:spLocks/>
          </p:cNvSpPr>
          <p:nvPr/>
        </p:nvSpPr>
        <p:spPr>
          <a:xfrm>
            <a:off x="11724299" y="6448164"/>
            <a:ext cx="270000" cy="2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6">
            <a:extLst>
              <a:ext uri="{FF2B5EF4-FFF2-40B4-BE49-F238E27FC236}">
                <a16:creationId xmlns:a16="http://schemas.microsoft.com/office/drawing/2014/main" id="{A440686D-6341-4DDB-7FEA-3DE01F24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983" y="6452359"/>
            <a:ext cx="216632" cy="261610"/>
          </a:xfrm>
        </p:spPr>
        <p:txBody>
          <a:bodyPr/>
          <a:lstStyle/>
          <a:p>
            <a:pPr algn="ctr"/>
            <a:fld id="{87E7843D-FF13-4365-9478-9625B70A2705}" type="slidenum">
              <a:rPr lang="en-US" sz="1200" dirty="0" smtClean="0">
                <a:solidFill>
                  <a:srgbClr val="4A4E5A"/>
                </a:solidFill>
                <a:latin typeface="+mn-ea"/>
              </a:rPr>
              <a:pPr algn="ctr"/>
              <a:t>2</a:t>
            </a:fld>
            <a:endParaRPr lang="en-US" sz="1200">
              <a:solidFill>
                <a:srgbClr val="4A4E5A"/>
              </a:solidFill>
              <a:latin typeface="+mn-ea"/>
              <a:cs typeface="Microsoft GothicNeo"/>
            </a:endParaRPr>
          </a:p>
        </p:txBody>
      </p:sp>
    </p:spTree>
    <p:extLst>
      <p:ext uri="{BB962C8B-B14F-4D97-AF65-F5344CB8AC3E}">
        <p14:creationId xmlns:p14="http://schemas.microsoft.com/office/powerpoint/2010/main" val="19127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AB83BF9-05D1-EF7F-E621-011B5389F5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15F127-5A73-3A4A-1229-26BAE834F02E}"/>
              </a:ext>
            </a:extLst>
          </p:cNvPr>
          <p:cNvSpPr txBox="1"/>
          <p:nvPr/>
        </p:nvSpPr>
        <p:spPr>
          <a:xfrm>
            <a:off x="3175168" y="1778925"/>
            <a:ext cx="5841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>
                <a:solidFill>
                  <a:schemeClr val="bg1"/>
                </a:solidFill>
                <a:latin typeface="Open Sans Light (본문)"/>
                <a:cs typeface="Poppins SemiBold" panose="00000700000000000000" pitchFamily="2" charset="0"/>
              </a:rPr>
              <a:t>Compact Power, Multi-Frequency Care</a:t>
            </a:r>
          </a:p>
        </p:txBody>
      </p:sp>
      <p:sp>
        <p:nvSpPr>
          <p:cNvPr id="15" name="Shape 3564">
            <a:extLst>
              <a:ext uri="{FF2B5EF4-FFF2-40B4-BE49-F238E27FC236}">
                <a16:creationId xmlns:a16="http://schemas.microsoft.com/office/drawing/2014/main" id="{A4A3524D-0562-50A1-7661-A95040B62636}"/>
              </a:ext>
            </a:extLst>
          </p:cNvPr>
          <p:cNvSpPr/>
          <p:nvPr/>
        </p:nvSpPr>
        <p:spPr>
          <a:xfrm>
            <a:off x="504524" y="492078"/>
            <a:ext cx="1885901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l" defTabSz="825500">
              <a:lnSpc>
                <a:spcPct val="100000"/>
              </a:lnSpc>
              <a:defRPr sz="2000" b="1" cap="all" spc="199">
                <a:solidFill>
                  <a:srgbClr val="686B73"/>
                </a:solidFill>
              </a:defRPr>
            </a:lvl1pPr>
          </a:lstStyle>
          <a:p>
            <a:r>
              <a:rPr lang="en-US" altLang="ko-KR" sz="1000">
                <a:solidFill>
                  <a:schemeClr val="bg1"/>
                </a:solidFill>
              </a:rPr>
              <a:t>TECHNOLOGY OVERVIEW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44957DF4-0CC8-8205-31B4-88B296342931}"/>
              </a:ext>
            </a:extLst>
          </p:cNvPr>
          <p:cNvCxnSpPr>
            <a:cxnSpLocks/>
          </p:cNvCxnSpPr>
          <p:nvPr/>
        </p:nvCxnSpPr>
        <p:spPr>
          <a:xfrm>
            <a:off x="526520" y="1241770"/>
            <a:ext cx="5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5863A86-3415-B1B4-5ACD-D8AFF3112DAA}"/>
              </a:ext>
            </a:extLst>
          </p:cNvPr>
          <p:cNvGrpSpPr/>
          <p:nvPr/>
        </p:nvGrpSpPr>
        <p:grpSpPr>
          <a:xfrm>
            <a:off x="526519" y="6414196"/>
            <a:ext cx="4789631" cy="261610"/>
            <a:chOff x="526519" y="6414196"/>
            <a:chExt cx="4789631" cy="261610"/>
          </a:xfrm>
        </p:grpSpPr>
        <p:pic>
          <p:nvPicPr>
            <p:cNvPr id="19" name="그림 18" descr="텍스트, 폰트, 그래픽, 로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55A6F61-D0F7-E636-349A-252484EFE555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19" y="6468196"/>
              <a:ext cx="900000" cy="16478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DBB96-9A95-A159-7BEB-94A10A7A9647}"/>
                </a:ext>
              </a:extLst>
            </p:cNvPr>
            <p:cNvSpPr txBox="1"/>
            <p:nvPr/>
          </p:nvSpPr>
          <p:spPr>
            <a:xfrm>
              <a:off x="1353206" y="6414196"/>
              <a:ext cx="3962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>
                  <a:solidFill>
                    <a:schemeClr val="bg1"/>
                  </a:solidFill>
                  <a:latin typeface="Open Sans Light (본문)"/>
                </a:rPr>
                <a:t>, Innovating Aesthetic Medical Devices for Global Healthcare.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B6346F-6D35-41C7-97E3-4C4F7DFA12F2}"/>
              </a:ext>
            </a:extLst>
          </p:cNvPr>
          <p:cNvSpPr txBox="1"/>
          <p:nvPr/>
        </p:nvSpPr>
        <p:spPr>
          <a:xfrm>
            <a:off x="2975144" y="2239846"/>
            <a:ext cx="5910592" cy="884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3/10/17 MHz Multi-Ultrasound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&amp;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23Ø Compact Electrode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for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Facial Care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​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Multi-frequency ultrasound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with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COOLING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, operable together or separately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Vitamin-based cosmetics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lose stability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above 40 °C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, leading to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gradual degradation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DF17FA-F163-FD59-3F29-3EF48E6099B8}"/>
              </a:ext>
            </a:extLst>
          </p:cNvPr>
          <p:cNvSpPr txBox="1"/>
          <p:nvPr/>
        </p:nvSpPr>
        <p:spPr>
          <a:xfrm>
            <a:off x="3637865" y="4670096"/>
            <a:ext cx="6449110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Vitamin-based cosmetics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lose stability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above 40 °C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, leading to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gradual degradation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UMS-C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 features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Peltier-based cooling technology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that controls the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applicator temperature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This maintains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ingredient stability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, prevents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heat-induced alteration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, and maximizes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skin absorption efficiency</a:t>
            </a:r>
          </a:p>
        </p:txBody>
      </p:sp>
      <p:pic>
        <p:nvPicPr>
          <p:cNvPr id="65" name="그림 64" descr="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2E280D3-A1B8-DCA3-6ED5-E0EACD17DB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685"/>
          <a:stretch>
            <a:fillRect/>
          </a:stretch>
        </p:blipFill>
        <p:spPr>
          <a:xfrm>
            <a:off x="8565099" y="618750"/>
            <a:ext cx="3626901" cy="301098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30E7828-7597-DDEF-9C8F-01F7857DE326}"/>
              </a:ext>
            </a:extLst>
          </p:cNvPr>
          <p:cNvSpPr txBox="1"/>
          <p:nvPr/>
        </p:nvSpPr>
        <p:spPr>
          <a:xfrm>
            <a:off x="7834895" y="3411641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>
                <a:solidFill>
                  <a:schemeClr val="bg1"/>
                </a:solidFill>
                <a:latin typeface="Open Sans SemiBold" panose="020F0502020204030204" pitchFamily="34" charset="0"/>
                <a:ea typeface="Open Sans SemiBold" panose="020F0502020204030204" pitchFamily="34" charset="0"/>
                <a:cs typeface="Open Sans SemiBold" panose="020F0502020204030204" pitchFamily="34" charset="0"/>
              </a:rPr>
              <a:t>23mm</a:t>
            </a:r>
            <a:endParaRPr lang="ko-KR" altLang="en-US" sz="1600">
              <a:solidFill>
                <a:schemeClr val="bg1"/>
              </a:solidFill>
              <a:latin typeface="Open Sans SemiBold" panose="020F0502020204030204" pitchFamily="34" charset="0"/>
              <a:cs typeface="Open Sans SemiBold" panose="020F0502020204030204" pitchFamily="34" charset="0"/>
            </a:endParaRP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FD49ECB6-6C1E-9813-DBEB-4F121141E493}"/>
              </a:ext>
            </a:extLst>
          </p:cNvPr>
          <p:cNvCxnSpPr>
            <a:cxnSpLocks/>
          </p:cNvCxnSpPr>
          <p:nvPr/>
        </p:nvCxnSpPr>
        <p:spPr>
          <a:xfrm flipV="1">
            <a:off x="2664259" y="4618049"/>
            <a:ext cx="973606" cy="7310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6CFE4576-2A1C-9397-801E-0980136FCA1A}"/>
              </a:ext>
            </a:extLst>
          </p:cNvPr>
          <p:cNvSpPr/>
          <p:nvPr/>
        </p:nvSpPr>
        <p:spPr>
          <a:xfrm>
            <a:off x="3637865" y="4248717"/>
            <a:ext cx="363786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E1E92ECF-A2B2-2444-13D4-4178A660BC9F}"/>
              </a:ext>
            </a:extLst>
          </p:cNvPr>
          <p:cNvSpPr/>
          <p:nvPr/>
        </p:nvSpPr>
        <p:spPr>
          <a:xfrm>
            <a:off x="2611632" y="5315426"/>
            <a:ext cx="105255" cy="67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5173DC-A398-EE19-4AFD-09A8AE213059}"/>
              </a:ext>
            </a:extLst>
          </p:cNvPr>
          <p:cNvSpPr txBox="1"/>
          <p:nvPr/>
        </p:nvSpPr>
        <p:spPr>
          <a:xfrm>
            <a:off x="3637866" y="4253691"/>
            <a:ext cx="3637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rgbClr val="575B6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Cooling Care for Pure Absorption!</a:t>
            </a:r>
          </a:p>
        </p:txBody>
      </p:sp>
      <p:sp>
        <p:nvSpPr>
          <p:cNvPr id="2" name="Shape 3563">
            <a:extLst>
              <a:ext uri="{FF2B5EF4-FFF2-40B4-BE49-F238E27FC236}">
                <a16:creationId xmlns:a16="http://schemas.microsoft.com/office/drawing/2014/main" id="{7721EDCD-8B1A-3E4B-BADC-40130D21F61A}"/>
              </a:ext>
            </a:extLst>
          </p:cNvPr>
          <p:cNvSpPr/>
          <p:nvPr/>
        </p:nvSpPr>
        <p:spPr>
          <a:xfrm>
            <a:off x="504524" y="697262"/>
            <a:ext cx="385564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825500">
              <a:lnSpc>
                <a:spcPct val="100000"/>
              </a:lnSpc>
              <a:defRPr sz="6000"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en-US" sz="2400">
                <a:solidFill>
                  <a:schemeClr val="bg1"/>
                </a:solidFill>
                <a:latin typeface="Open Sans Light (본문)"/>
              </a:rPr>
              <a:t>AFS</a:t>
            </a:r>
            <a:endParaRPr sz="2400">
              <a:solidFill>
                <a:schemeClr val="bg1"/>
              </a:solidFill>
              <a:latin typeface="Open Sans Light (본문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B248A-F188-3A25-6F0A-E99049C5DDFE}"/>
              </a:ext>
            </a:extLst>
          </p:cNvPr>
          <p:cNvSpPr txBox="1"/>
          <p:nvPr/>
        </p:nvSpPr>
        <p:spPr>
          <a:xfrm>
            <a:off x="1030520" y="803872"/>
            <a:ext cx="459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Open Sans Light (본문)"/>
              </a:rPr>
              <a:t>(Adaptive Frequency System)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B8A2FBF9-2B1E-A024-0B0B-4E98E7D46732}"/>
              </a:ext>
            </a:extLst>
          </p:cNvPr>
          <p:cNvSpPr>
            <a:spLocks/>
          </p:cNvSpPr>
          <p:nvPr/>
        </p:nvSpPr>
        <p:spPr>
          <a:xfrm>
            <a:off x="11724299" y="6448164"/>
            <a:ext cx="270000" cy="2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56A188-4999-91C6-F8E9-0F359184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983" y="6452359"/>
            <a:ext cx="216632" cy="261610"/>
          </a:xfrm>
        </p:spPr>
        <p:txBody>
          <a:bodyPr/>
          <a:lstStyle/>
          <a:p>
            <a:pPr algn="ctr"/>
            <a:fld id="{87E7843D-FF13-4365-9478-9625B70A2705}" type="slidenum">
              <a:rPr lang="en-US" sz="1200" dirty="0" smtClean="0">
                <a:solidFill>
                  <a:srgbClr val="4A4E5A"/>
                </a:solidFill>
                <a:latin typeface="+mn-ea"/>
              </a:rPr>
              <a:pPr algn="ctr"/>
              <a:t>3</a:t>
            </a:fld>
            <a:endParaRPr lang="en-US" sz="1200">
              <a:solidFill>
                <a:srgbClr val="4A4E5A"/>
              </a:solidFill>
              <a:latin typeface="+mn-ea"/>
              <a:cs typeface="Microsoft GothicNeo"/>
            </a:endParaRPr>
          </a:p>
        </p:txBody>
      </p:sp>
    </p:spTree>
    <p:extLst>
      <p:ext uri="{BB962C8B-B14F-4D97-AF65-F5344CB8AC3E}">
        <p14:creationId xmlns:p14="http://schemas.microsoft.com/office/powerpoint/2010/main" val="423828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3153E-1794-1A75-CB18-C7E5EF175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그룹 98">
            <a:extLst>
              <a:ext uri="{FF2B5EF4-FFF2-40B4-BE49-F238E27FC236}">
                <a16:creationId xmlns:a16="http://schemas.microsoft.com/office/drawing/2014/main" id="{495D3A98-BAA4-0D47-B3C2-4BD13B042A7D}"/>
              </a:ext>
            </a:extLst>
          </p:cNvPr>
          <p:cNvGrpSpPr/>
          <p:nvPr/>
        </p:nvGrpSpPr>
        <p:grpSpPr>
          <a:xfrm>
            <a:off x="4446695" y="689460"/>
            <a:ext cx="7745305" cy="4143431"/>
            <a:chOff x="4446695" y="689460"/>
            <a:chExt cx="7745305" cy="4143431"/>
          </a:xfrm>
        </p:grpSpPr>
        <p:pic>
          <p:nvPicPr>
            <p:cNvPr id="9" name="그림 8" descr="마이크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9325859-D091-61D3-4786-4C1BA2809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7" r="-499"/>
            <a:stretch>
              <a:fillRect/>
            </a:stretch>
          </p:blipFill>
          <p:spPr>
            <a:xfrm flipH="1">
              <a:off x="5244000" y="1039868"/>
              <a:ext cx="6948000" cy="3793023"/>
            </a:xfrm>
            <a:prstGeom prst="rect">
              <a:avLst/>
            </a:prstGeom>
          </p:spPr>
        </p:pic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393B9A7A-3E04-D3CB-1CC3-70E378AE20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2077" y="1378888"/>
              <a:ext cx="196591" cy="415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사각형: 둥근 대각선 방향 모서리 72">
              <a:extLst>
                <a:ext uri="{FF2B5EF4-FFF2-40B4-BE49-F238E27FC236}">
                  <a16:creationId xmlns:a16="http://schemas.microsoft.com/office/drawing/2014/main" id="{DB849485-53CF-FB56-84F3-2F93443627D6}"/>
                </a:ext>
              </a:extLst>
            </p:cNvPr>
            <p:cNvSpPr>
              <a:spLocks/>
            </p:cNvSpPr>
            <p:nvPr/>
          </p:nvSpPr>
          <p:spPr>
            <a:xfrm>
              <a:off x="4493630" y="1792712"/>
              <a:ext cx="684000" cy="2520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18E52EF-FDE2-45E1-4C76-38C995818404}"/>
                </a:ext>
              </a:extLst>
            </p:cNvPr>
            <p:cNvSpPr txBox="1"/>
            <p:nvPr/>
          </p:nvSpPr>
          <p:spPr>
            <a:xfrm>
              <a:off x="4446695" y="1779396"/>
              <a:ext cx="755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5D626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17Mhz</a:t>
              </a:r>
              <a:endParaRPr lang="ko-KR" altLang="en-US" sz="1400" dirty="0">
                <a:solidFill>
                  <a:srgbClr val="5D6268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4F1448D5-4405-330F-7994-6262224A5B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2668" y="134646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E7062DF3-B32A-681D-A3D7-EF16B03E22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4388" y="1630024"/>
              <a:ext cx="369342" cy="7812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사각형: 둥근 대각선 방향 모서리 87">
              <a:extLst>
                <a:ext uri="{FF2B5EF4-FFF2-40B4-BE49-F238E27FC236}">
                  <a16:creationId xmlns:a16="http://schemas.microsoft.com/office/drawing/2014/main" id="{4032A11C-76DD-18A1-2477-5946C4D5D108}"/>
                </a:ext>
              </a:extLst>
            </p:cNvPr>
            <p:cNvSpPr>
              <a:spLocks/>
            </p:cNvSpPr>
            <p:nvPr/>
          </p:nvSpPr>
          <p:spPr>
            <a:xfrm>
              <a:off x="4804317" y="2410782"/>
              <a:ext cx="684000" cy="2520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C1C0091-A953-0FCB-9495-CF162DCEBAEA}"/>
                </a:ext>
              </a:extLst>
            </p:cNvPr>
            <p:cNvSpPr txBox="1"/>
            <p:nvPr/>
          </p:nvSpPr>
          <p:spPr>
            <a:xfrm>
              <a:off x="4811059" y="2395085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rgbClr val="5D626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3Mhz</a:t>
              </a:r>
              <a:endParaRPr lang="ko-KR" altLang="en-US" sz="1400">
                <a:solidFill>
                  <a:srgbClr val="5D6268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64C47A96-4108-181B-303E-16215D490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4873" y="157747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2" name="직선 연결선 91">
              <a:extLst>
                <a:ext uri="{FF2B5EF4-FFF2-40B4-BE49-F238E27FC236}">
                  <a16:creationId xmlns:a16="http://schemas.microsoft.com/office/drawing/2014/main" id="{8D06DB6B-57CB-1C51-6812-D09618E96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0973" y="942377"/>
              <a:ext cx="121361" cy="256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E53DA187-C22A-0DD3-6757-0188F8AB2F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238" y="118323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사각형: 둥근 대각선 방향 모서리 94">
              <a:extLst>
                <a:ext uri="{FF2B5EF4-FFF2-40B4-BE49-F238E27FC236}">
                  <a16:creationId xmlns:a16="http://schemas.microsoft.com/office/drawing/2014/main" id="{B07B7280-B034-1F67-800D-788166A926FD}"/>
                </a:ext>
              </a:extLst>
            </p:cNvPr>
            <p:cNvSpPr>
              <a:spLocks/>
            </p:cNvSpPr>
            <p:nvPr/>
          </p:nvSpPr>
          <p:spPr>
            <a:xfrm>
              <a:off x="5796264" y="702776"/>
              <a:ext cx="684000" cy="2520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0BD96C5-AC62-5158-7B2E-E661ED94F211}"/>
                </a:ext>
              </a:extLst>
            </p:cNvPr>
            <p:cNvSpPr txBox="1"/>
            <p:nvPr/>
          </p:nvSpPr>
          <p:spPr>
            <a:xfrm>
              <a:off x="5749329" y="689460"/>
              <a:ext cx="755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rgbClr val="5D626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10Mhz</a:t>
              </a:r>
              <a:endParaRPr lang="ko-KR" altLang="en-US" sz="1400">
                <a:solidFill>
                  <a:srgbClr val="5D6268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25C784-28D6-C2F6-1A14-6AB725B1BEC4}"/>
              </a:ext>
            </a:extLst>
          </p:cNvPr>
          <p:cNvSpPr txBox="1"/>
          <p:nvPr/>
        </p:nvSpPr>
        <p:spPr>
          <a:xfrm>
            <a:off x="1190627" y="3510023"/>
            <a:ext cx="6339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Open Sans Light (본문)"/>
                <a:cs typeface="Poppins SemiBold" panose="00000700000000000000" pitchFamily="2" charset="0"/>
              </a:rPr>
              <a:t>Multi-Wave Technology (3/10/17 MHz)</a:t>
            </a:r>
          </a:p>
        </p:txBody>
      </p:sp>
      <p:sp>
        <p:nvSpPr>
          <p:cNvPr id="15" name="Shape 3564">
            <a:extLst>
              <a:ext uri="{FF2B5EF4-FFF2-40B4-BE49-F238E27FC236}">
                <a16:creationId xmlns:a16="http://schemas.microsoft.com/office/drawing/2014/main" id="{F61732BF-A0C2-CE7F-49BA-2BBBC440CF0E}"/>
              </a:ext>
            </a:extLst>
          </p:cNvPr>
          <p:cNvSpPr/>
          <p:nvPr/>
        </p:nvSpPr>
        <p:spPr>
          <a:xfrm>
            <a:off x="504524" y="492078"/>
            <a:ext cx="1885901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l" defTabSz="825500">
              <a:lnSpc>
                <a:spcPct val="100000"/>
              </a:lnSpc>
              <a:defRPr sz="2000" b="1" cap="all" spc="199">
                <a:solidFill>
                  <a:srgbClr val="686B73"/>
                </a:solidFill>
              </a:defRPr>
            </a:lvl1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all" spc="199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TECHNOLOGY OVERVIEW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A3C60BFB-F8E7-0D4D-97BE-79BAE52A812C}"/>
              </a:ext>
            </a:extLst>
          </p:cNvPr>
          <p:cNvCxnSpPr>
            <a:cxnSpLocks/>
          </p:cNvCxnSpPr>
          <p:nvPr/>
        </p:nvCxnSpPr>
        <p:spPr>
          <a:xfrm>
            <a:off x="526520" y="1241770"/>
            <a:ext cx="5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B0AAC46-D52A-A233-B182-85A12ABBB9BB}"/>
              </a:ext>
            </a:extLst>
          </p:cNvPr>
          <p:cNvGrpSpPr/>
          <p:nvPr/>
        </p:nvGrpSpPr>
        <p:grpSpPr>
          <a:xfrm>
            <a:off x="526519" y="6414196"/>
            <a:ext cx="4789631" cy="261610"/>
            <a:chOff x="526519" y="6414196"/>
            <a:chExt cx="4789631" cy="261610"/>
          </a:xfrm>
        </p:grpSpPr>
        <p:pic>
          <p:nvPicPr>
            <p:cNvPr id="19" name="그림 18" descr="텍스트, 폰트, 그래픽, 로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466C9E15-82C1-C83D-52D2-4BC6BC1062F4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19" y="6468196"/>
              <a:ext cx="900000" cy="16478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D9E83C-3308-04EE-C6B0-E7AAD9F1DBD7}"/>
                </a:ext>
              </a:extLst>
            </p:cNvPr>
            <p:cNvSpPr txBox="1"/>
            <p:nvPr/>
          </p:nvSpPr>
          <p:spPr>
            <a:xfrm>
              <a:off x="1353206" y="6414196"/>
              <a:ext cx="3962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 (본문)"/>
                  <a:ea typeface="맑은 고딕" panose="020B0503020000020004" pitchFamily="50" charset="-127"/>
                  <a:cs typeface="+mn-cs"/>
                </a:rPr>
                <a:t>, Innovating Aesthetic Medical Devices for Global Healthcare.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163A062-BB8D-BC51-4586-98A588897878}"/>
              </a:ext>
            </a:extLst>
          </p:cNvPr>
          <p:cNvSpPr txBox="1">
            <a:spLocks noChangeAspect="1"/>
          </p:cNvSpPr>
          <p:nvPr/>
        </p:nvSpPr>
        <p:spPr>
          <a:xfrm>
            <a:off x="1148295" y="3970944"/>
            <a:ext cx="6024406" cy="1494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Stimulates different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skin layers (epidermis–dermis)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using multiple frequency ranges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Enables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customized skin improvement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with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Multi-Wave Technology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Cross-frequency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use extends skin contact time and enhances overall efficacy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Selectable handpieces: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3/10/17 MHz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for deeper treatment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Cooling and LDM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operate simultaneously to calm skin and improve treatment safety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Delivers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synergistic results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when combined with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RF, Cavitation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and other procedures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Provides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the best post-care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solution after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laser or peeling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treatments</a:t>
            </a:r>
          </a:p>
        </p:txBody>
      </p:sp>
      <p:sp>
        <p:nvSpPr>
          <p:cNvPr id="2" name="Shape 3563">
            <a:extLst>
              <a:ext uri="{FF2B5EF4-FFF2-40B4-BE49-F238E27FC236}">
                <a16:creationId xmlns:a16="http://schemas.microsoft.com/office/drawing/2014/main" id="{6BA9F3F4-69FE-0D52-18EA-F80A11DF1E97}"/>
              </a:ext>
            </a:extLst>
          </p:cNvPr>
          <p:cNvSpPr/>
          <p:nvPr/>
        </p:nvSpPr>
        <p:spPr>
          <a:xfrm>
            <a:off x="504524" y="697262"/>
            <a:ext cx="385564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825500">
              <a:lnSpc>
                <a:spcPct val="100000"/>
              </a:lnSpc>
              <a:defRPr sz="6000"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 (본문)"/>
                <a:ea typeface="+mn-ea"/>
                <a:cs typeface="+mn-cs"/>
                <a:sym typeface="Open Sans Light"/>
              </a:rPr>
              <a:t>AFS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 (본문)"/>
              <a:ea typeface="+mn-ea"/>
              <a:cs typeface="+mn-cs"/>
              <a:sym typeface="Open Sans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73FDA-E482-06BD-56C1-7168F1B2EEC2}"/>
              </a:ext>
            </a:extLst>
          </p:cNvPr>
          <p:cNvSpPr txBox="1"/>
          <p:nvPr/>
        </p:nvSpPr>
        <p:spPr>
          <a:xfrm>
            <a:off x="1030520" y="803872"/>
            <a:ext cx="459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 (본문)"/>
                <a:ea typeface="맑은 고딕" panose="020B0503020000020004" pitchFamily="50" charset="-127"/>
                <a:cs typeface="+mn-cs"/>
              </a:rPr>
              <a:t>(Adaptive Frequency System)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7ABC86C1-3042-1A7A-99E6-00412E825AE4}"/>
              </a:ext>
            </a:extLst>
          </p:cNvPr>
          <p:cNvSpPr>
            <a:spLocks/>
          </p:cNvSpPr>
          <p:nvPr/>
        </p:nvSpPr>
        <p:spPr>
          <a:xfrm>
            <a:off x="11724299" y="6448164"/>
            <a:ext cx="270000" cy="2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슬라이드 번호 개체 틀 6">
            <a:extLst>
              <a:ext uri="{FF2B5EF4-FFF2-40B4-BE49-F238E27FC236}">
                <a16:creationId xmlns:a16="http://schemas.microsoft.com/office/drawing/2014/main" id="{CEB41C07-E82E-1B76-20F9-B55B8C28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983" y="6452359"/>
            <a:ext cx="216632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7843D-FF13-4365-9478-9625B70A2705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4E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E5A"/>
              </a:solidFill>
              <a:effectLst/>
              <a:uLnTx/>
              <a:uFillTx/>
              <a:latin typeface="+mn-lt"/>
              <a:ea typeface="+mn-ea"/>
              <a:cs typeface="Microsoft GothicNeo"/>
            </a:endParaRPr>
          </a:p>
        </p:txBody>
      </p:sp>
    </p:spTree>
    <p:extLst>
      <p:ext uri="{BB962C8B-B14F-4D97-AF65-F5344CB8AC3E}">
        <p14:creationId xmlns:p14="http://schemas.microsoft.com/office/powerpoint/2010/main" val="161649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66122-F0AF-E930-228F-9A2AA68B9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3564">
            <a:extLst>
              <a:ext uri="{FF2B5EF4-FFF2-40B4-BE49-F238E27FC236}">
                <a16:creationId xmlns:a16="http://schemas.microsoft.com/office/drawing/2014/main" id="{D8034A89-CE77-EB8C-4AAE-B495D9342E0D}"/>
              </a:ext>
            </a:extLst>
          </p:cNvPr>
          <p:cNvSpPr/>
          <p:nvPr/>
        </p:nvSpPr>
        <p:spPr>
          <a:xfrm>
            <a:off x="504524" y="492078"/>
            <a:ext cx="1885901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l" defTabSz="825500">
              <a:lnSpc>
                <a:spcPct val="100000"/>
              </a:lnSpc>
              <a:defRPr sz="2000" b="1" cap="all" spc="199">
                <a:solidFill>
                  <a:srgbClr val="686B73"/>
                </a:solidFill>
              </a:defRPr>
            </a:lvl1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all" spc="199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TECHNOLOGY OVERVIEW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BBACA03B-F39A-AC28-FF45-BF77695BC749}"/>
              </a:ext>
            </a:extLst>
          </p:cNvPr>
          <p:cNvCxnSpPr>
            <a:cxnSpLocks/>
          </p:cNvCxnSpPr>
          <p:nvPr/>
        </p:nvCxnSpPr>
        <p:spPr>
          <a:xfrm>
            <a:off x="526520" y="1241770"/>
            <a:ext cx="5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7D5EF6A-C959-B640-D973-73546A9B02FA}"/>
              </a:ext>
            </a:extLst>
          </p:cNvPr>
          <p:cNvGrpSpPr/>
          <p:nvPr/>
        </p:nvGrpSpPr>
        <p:grpSpPr>
          <a:xfrm>
            <a:off x="526519" y="6414196"/>
            <a:ext cx="4789631" cy="261610"/>
            <a:chOff x="526519" y="6414196"/>
            <a:chExt cx="4789631" cy="261610"/>
          </a:xfrm>
        </p:grpSpPr>
        <p:pic>
          <p:nvPicPr>
            <p:cNvPr id="19" name="그림 18" descr="텍스트, 폰트, 그래픽, 로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C24011B-4463-4973-3F40-6B25276C8C4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19" y="6468196"/>
              <a:ext cx="900000" cy="16478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055C1C-0F4F-584B-C349-B3047C0A85EF}"/>
                </a:ext>
              </a:extLst>
            </p:cNvPr>
            <p:cNvSpPr txBox="1"/>
            <p:nvPr/>
          </p:nvSpPr>
          <p:spPr>
            <a:xfrm>
              <a:off x="1353206" y="6414196"/>
              <a:ext cx="3962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 (본문)"/>
                  <a:ea typeface="맑은 고딕" panose="020B0503020000020004" pitchFamily="50" charset="-127"/>
                  <a:cs typeface="+mn-cs"/>
                </a:rPr>
                <a:t>, Innovating Aesthetic Medical Devices for Global Healthcare.</a:t>
              </a:r>
            </a:p>
          </p:txBody>
        </p:sp>
      </p:grpSp>
      <p:sp>
        <p:nvSpPr>
          <p:cNvPr id="2" name="Shape 3563">
            <a:extLst>
              <a:ext uri="{FF2B5EF4-FFF2-40B4-BE49-F238E27FC236}">
                <a16:creationId xmlns:a16="http://schemas.microsoft.com/office/drawing/2014/main" id="{9E98ADDD-E1E4-B320-61CE-F24F9E32277A}"/>
              </a:ext>
            </a:extLst>
          </p:cNvPr>
          <p:cNvSpPr/>
          <p:nvPr/>
        </p:nvSpPr>
        <p:spPr>
          <a:xfrm>
            <a:off x="504524" y="697262"/>
            <a:ext cx="385564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825500">
              <a:lnSpc>
                <a:spcPct val="100000"/>
              </a:lnSpc>
              <a:defRPr sz="6000"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 (본문)"/>
                <a:ea typeface="+mn-ea"/>
                <a:cs typeface="+mn-cs"/>
                <a:sym typeface="Open Sans Light"/>
              </a:rPr>
              <a:t>AFS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 (본문)"/>
              <a:ea typeface="+mn-ea"/>
              <a:cs typeface="+mn-cs"/>
              <a:sym typeface="Open Sans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55E07-CF3A-9634-C4A5-FCAC64A69321}"/>
              </a:ext>
            </a:extLst>
          </p:cNvPr>
          <p:cNvSpPr txBox="1"/>
          <p:nvPr/>
        </p:nvSpPr>
        <p:spPr>
          <a:xfrm>
            <a:off x="1030520" y="803872"/>
            <a:ext cx="459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 (본문)"/>
                <a:ea typeface="맑은 고딕" panose="020B0503020000020004" pitchFamily="50" charset="-127"/>
                <a:cs typeface="+mn-cs"/>
              </a:rPr>
              <a:t>(Adaptive Frequency System)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BD9BDB9C-0198-828B-6BCD-93CFCBCAD7C3}"/>
              </a:ext>
            </a:extLst>
          </p:cNvPr>
          <p:cNvSpPr>
            <a:spLocks/>
          </p:cNvSpPr>
          <p:nvPr/>
        </p:nvSpPr>
        <p:spPr>
          <a:xfrm>
            <a:off x="11724299" y="6448164"/>
            <a:ext cx="270000" cy="2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슬라이드 번호 개체 틀 6">
            <a:extLst>
              <a:ext uri="{FF2B5EF4-FFF2-40B4-BE49-F238E27FC236}">
                <a16:creationId xmlns:a16="http://schemas.microsoft.com/office/drawing/2014/main" id="{93217B7B-7F1B-BB06-B243-43054012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983" y="6452359"/>
            <a:ext cx="216632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7843D-FF13-4365-9478-9625B70A2705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4E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E5A"/>
              </a:solidFill>
              <a:effectLst/>
              <a:uLnTx/>
              <a:uFillTx/>
              <a:latin typeface="+mn-lt"/>
              <a:ea typeface="+mn-ea"/>
              <a:cs typeface="Microsoft GothicNeo"/>
            </a:endParaRPr>
          </a:p>
        </p:txBody>
      </p:sp>
      <p:pic>
        <p:nvPicPr>
          <p:cNvPr id="12" name="그림 11" descr="마이크, 이어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9F8255D-9E6F-15F3-4C64-80DF76AA2F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4581" b="9620"/>
          <a:stretch>
            <a:fillRect/>
          </a:stretch>
        </p:blipFill>
        <p:spPr>
          <a:xfrm>
            <a:off x="6678240" y="1269540"/>
            <a:ext cx="5513760" cy="42413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A9B29C-127B-E651-2617-63195B94D155}"/>
              </a:ext>
            </a:extLst>
          </p:cNvPr>
          <p:cNvSpPr txBox="1"/>
          <p:nvPr/>
        </p:nvSpPr>
        <p:spPr>
          <a:xfrm>
            <a:off x="1212532" y="1666321"/>
            <a:ext cx="556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“</a:t>
            </a:r>
            <a:r>
              <a:rPr lang="en-US" altLang="ko-KR" sz="2400" dirty="0">
                <a:solidFill>
                  <a:schemeClr val="bg1"/>
                </a:solidFill>
                <a:latin typeface="Open Sans Light (본문)"/>
                <a:cs typeface="Poppins SemiBold" panose="00000700000000000000" pitchFamily="2" charset="0"/>
              </a:rPr>
              <a:t>Zero Heat Technology + Cooling</a:t>
            </a:r>
            <a:r>
              <a:rPr lang="en-US" altLang="ko-KR" sz="2400" dirty="0">
                <a:solidFill>
                  <a:schemeClr val="bg1"/>
                </a:solidFill>
              </a:rPr>
              <a:t>”</a:t>
            </a:r>
            <a:endParaRPr lang="en-US" altLang="ko-KR" sz="2400" dirty="0">
              <a:solidFill>
                <a:schemeClr val="bg1"/>
              </a:solidFill>
              <a:latin typeface="Open Sans Light (본문)"/>
              <a:cs typeface="Poppins SemiBold" panose="000007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1AFC0-236E-F0CF-B30E-495FFECA408D}"/>
              </a:ext>
            </a:extLst>
          </p:cNvPr>
          <p:cNvSpPr txBox="1">
            <a:spLocks noChangeAspect="1"/>
          </p:cNvSpPr>
          <p:nvPr/>
        </p:nvSpPr>
        <p:spPr>
          <a:xfrm>
            <a:off x="1353206" y="2327940"/>
            <a:ext cx="6141425" cy="1087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Overheating Issue of Conventional Variable Ultrasound Probes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Conventional variable ultrasound probes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generate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excessive heat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during prolonged use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Leads to skin surface temperature rise and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erythema (redness)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Causes longer post-treatment calming time and overall reduced efficiency</a:t>
            </a:r>
            <a:br>
              <a:rPr lang="en-US" altLang="ko-KR" sz="1100" dirty="0">
                <a:solidFill>
                  <a:schemeClr val="bg1"/>
                </a:solidFill>
                <a:latin typeface="+mn-ea"/>
              </a:rPr>
            </a:br>
            <a:endParaRPr lang="en-US" altLang="ko-KR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17CAAA-99D5-137E-8AFA-835AD995EF40}"/>
              </a:ext>
            </a:extLst>
          </p:cNvPr>
          <p:cNvSpPr txBox="1">
            <a:spLocks noChangeAspect="1"/>
          </p:cNvSpPr>
          <p:nvPr/>
        </p:nvSpPr>
        <p:spPr>
          <a:xfrm>
            <a:off x="1353205" y="3891072"/>
            <a:ext cx="8488107" cy="210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Minimized Heat Generation Design</a:t>
            </a:r>
            <a:br>
              <a:rPr lang="en-US" altLang="ko-KR" sz="1100" dirty="0">
                <a:solidFill>
                  <a:schemeClr val="bg1"/>
                </a:solidFill>
                <a:latin typeface="+mn-ea"/>
              </a:rPr>
            </a:b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Optimized ceramic probe design and impedance-matching circuitry significantly reduce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handpiece heat buildup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..</a:t>
            </a:r>
            <a:br>
              <a:rPr lang="en-US" altLang="ko-KR" sz="1100" dirty="0">
                <a:solidFill>
                  <a:schemeClr val="bg1"/>
                </a:solidFill>
                <a:latin typeface="+mn-ea"/>
              </a:rPr>
            </a:br>
            <a:endParaRPr lang="en-US" altLang="ko-KR" sz="1100" dirty="0">
              <a:solidFill>
                <a:schemeClr val="bg1"/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Effect of Cooling Function</a:t>
            </a:r>
            <a:br>
              <a:rPr lang="en-US" altLang="ko-KR" sz="1100" dirty="0">
                <a:solidFill>
                  <a:schemeClr val="bg1"/>
                </a:solidFill>
                <a:latin typeface="+mn-ea"/>
              </a:rPr>
            </a:b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The built-in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Peltier cooling system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instantly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soothes the skin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, quickly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relieving redness and heat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while minimizing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downtime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..</a:t>
            </a:r>
            <a:br>
              <a:rPr lang="en-US" altLang="ko-KR" sz="1100" dirty="0">
                <a:solidFill>
                  <a:schemeClr val="bg1"/>
                </a:solidFill>
                <a:latin typeface="+mn-ea"/>
              </a:rPr>
            </a:br>
            <a:endParaRPr lang="en-US" altLang="ko-KR" sz="1100" dirty="0">
              <a:solidFill>
                <a:schemeClr val="bg1"/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Maximized Treatment Efficiency</a:t>
            </a:r>
            <a:br>
              <a:rPr lang="en-US" altLang="ko-KR" sz="1100" dirty="0">
                <a:solidFill>
                  <a:schemeClr val="bg1"/>
                </a:solidFill>
                <a:latin typeface="+mn-ea"/>
              </a:rPr>
            </a:b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By shortening post-treatment cooling time, overall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procedure time is reduced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, allowing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more clients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to be treated efficiently and improving ROI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C799E04-7AD4-04AF-9069-9DFCC935C9B3}"/>
              </a:ext>
            </a:extLst>
          </p:cNvPr>
          <p:cNvGrpSpPr/>
          <p:nvPr/>
        </p:nvGrpSpPr>
        <p:grpSpPr>
          <a:xfrm>
            <a:off x="1426519" y="3337779"/>
            <a:ext cx="1495922" cy="401264"/>
            <a:chOff x="1353206" y="3431330"/>
            <a:chExt cx="1495922" cy="401264"/>
          </a:xfrm>
        </p:grpSpPr>
        <p:sp>
          <p:nvSpPr>
            <p:cNvPr id="24" name="사각형: 둥근 대각선 방향 모서리 23">
              <a:extLst>
                <a:ext uri="{FF2B5EF4-FFF2-40B4-BE49-F238E27FC236}">
                  <a16:creationId xmlns:a16="http://schemas.microsoft.com/office/drawing/2014/main" id="{73BC28A2-D796-F19C-C660-C226A9C71BB4}"/>
                </a:ext>
              </a:extLst>
            </p:cNvPr>
            <p:cNvSpPr>
              <a:spLocks/>
            </p:cNvSpPr>
            <p:nvPr/>
          </p:nvSpPr>
          <p:spPr>
            <a:xfrm>
              <a:off x="1353206" y="3465773"/>
              <a:ext cx="1495922" cy="366821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244BB7-3812-77D8-CC45-DE8FE4B1655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353206" y="3431330"/>
              <a:ext cx="1495922" cy="401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b="1" dirty="0">
                  <a:solidFill>
                    <a:srgbClr val="4A4B50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rPr>
                <a:t>Our Solution</a:t>
              </a:r>
              <a:endParaRPr lang="en-US" altLang="ko-KR" b="1" dirty="0">
                <a:solidFill>
                  <a:srgbClr val="4A4B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14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519186-735A-C58E-8A04-7169CEFAF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의료 장비, 주사기, 실내, 바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3FEE6C-6E5E-75F6-8135-B88A58FD8C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t="-4" r="-35991" b="28983"/>
          <a:stretch>
            <a:fillRect/>
          </a:stretch>
        </p:blipFill>
        <p:spPr>
          <a:xfrm>
            <a:off x="0" y="1674000"/>
            <a:ext cx="7305675" cy="5184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96AB0E-D83B-43AE-29E5-9840C16FD8E0}"/>
              </a:ext>
            </a:extLst>
          </p:cNvPr>
          <p:cNvSpPr txBox="1"/>
          <p:nvPr/>
        </p:nvSpPr>
        <p:spPr>
          <a:xfrm>
            <a:off x="5626650" y="2124231"/>
            <a:ext cx="55627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“</a:t>
            </a:r>
            <a:r>
              <a:rPr lang="en-US" altLang="ko-KR" sz="2400" dirty="0">
                <a:solidFill>
                  <a:schemeClr val="bg1"/>
                </a:solidFill>
                <a:latin typeface="Open Sans Light (본문)"/>
                <a:cs typeface="Poppins SemiBold" panose="00000700000000000000" pitchFamily="2" charset="0"/>
              </a:rPr>
              <a:t>One device, multi-frequency solution for complete skin care.</a:t>
            </a:r>
            <a:r>
              <a:rPr lang="en-US" altLang="ko-KR" sz="2400" dirty="0">
                <a:solidFill>
                  <a:schemeClr val="bg1"/>
                </a:solidFill>
              </a:rPr>
              <a:t>”</a:t>
            </a:r>
            <a:endParaRPr lang="en-US" altLang="ko-KR" sz="2400" dirty="0">
              <a:solidFill>
                <a:schemeClr val="bg1"/>
              </a:solidFill>
              <a:latin typeface="Open Sans Light (본문)"/>
              <a:cs typeface="Poppins SemiBold" panose="00000700000000000000" pitchFamily="2" charset="0"/>
            </a:endParaRPr>
          </a:p>
        </p:txBody>
      </p:sp>
      <p:sp>
        <p:nvSpPr>
          <p:cNvPr id="15" name="Shape 3564">
            <a:extLst>
              <a:ext uri="{FF2B5EF4-FFF2-40B4-BE49-F238E27FC236}">
                <a16:creationId xmlns:a16="http://schemas.microsoft.com/office/drawing/2014/main" id="{739B772E-AD06-286E-8630-07004E695CBE}"/>
              </a:ext>
            </a:extLst>
          </p:cNvPr>
          <p:cNvSpPr/>
          <p:nvPr/>
        </p:nvSpPr>
        <p:spPr>
          <a:xfrm>
            <a:off x="504524" y="492078"/>
            <a:ext cx="1885901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l" defTabSz="825500">
              <a:lnSpc>
                <a:spcPct val="100000"/>
              </a:lnSpc>
              <a:defRPr sz="2000" b="1" cap="all" spc="199">
                <a:solidFill>
                  <a:srgbClr val="686B73"/>
                </a:solidFill>
              </a:defRPr>
            </a:lvl1pPr>
          </a:lstStyle>
          <a:p>
            <a:r>
              <a:rPr lang="en-US" altLang="ko-KR" sz="1000">
                <a:solidFill>
                  <a:schemeClr val="bg1"/>
                </a:solidFill>
              </a:rPr>
              <a:t>TECHNOLOGY OVERVIEW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B4402B65-8A73-6BCD-0BA8-D625E44244F9}"/>
              </a:ext>
            </a:extLst>
          </p:cNvPr>
          <p:cNvCxnSpPr>
            <a:cxnSpLocks/>
          </p:cNvCxnSpPr>
          <p:nvPr/>
        </p:nvCxnSpPr>
        <p:spPr>
          <a:xfrm>
            <a:off x="526520" y="1241770"/>
            <a:ext cx="5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F81E09F-18C5-901F-4835-E0133685E14C}"/>
              </a:ext>
            </a:extLst>
          </p:cNvPr>
          <p:cNvGrpSpPr/>
          <p:nvPr/>
        </p:nvGrpSpPr>
        <p:grpSpPr>
          <a:xfrm>
            <a:off x="526519" y="6414196"/>
            <a:ext cx="4789631" cy="261610"/>
            <a:chOff x="526519" y="6414196"/>
            <a:chExt cx="4789631" cy="261610"/>
          </a:xfrm>
        </p:grpSpPr>
        <p:pic>
          <p:nvPicPr>
            <p:cNvPr id="19" name="그림 18" descr="텍스트, 폰트, 그래픽, 로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97B84B5-3083-6563-7FA3-87F437AF3361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19" y="6468196"/>
              <a:ext cx="900000" cy="16478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C177E7-5FC8-B9D0-E904-4BC74795D33D}"/>
                </a:ext>
              </a:extLst>
            </p:cNvPr>
            <p:cNvSpPr txBox="1"/>
            <p:nvPr/>
          </p:nvSpPr>
          <p:spPr>
            <a:xfrm>
              <a:off x="1353206" y="6414196"/>
              <a:ext cx="3962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>
                  <a:solidFill>
                    <a:schemeClr val="bg1"/>
                  </a:solidFill>
                  <a:latin typeface="Open Sans Light (본문)"/>
                </a:rPr>
                <a:t>, Innovating Aesthetic Medical Devices for Global Healthcare.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DB9211C-5183-98C1-8A67-CC9CD3583B26}"/>
              </a:ext>
            </a:extLst>
          </p:cNvPr>
          <p:cNvSpPr txBox="1">
            <a:spLocks noChangeAspect="1"/>
          </p:cNvSpPr>
          <p:nvPr/>
        </p:nvSpPr>
        <p:spPr>
          <a:xfrm>
            <a:off x="5647818" y="3039789"/>
            <a:ext cx="5654112" cy="884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Three Frequencies – All-in-One Skin Solution</a:t>
            </a:r>
            <a:endParaRPr lang="ko-KR" altLang="en-US" sz="1100" b="1" dirty="0">
              <a:solidFill>
                <a:schemeClr val="bg1"/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Dynamic Frequency Switching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technology for optimized ultrasound performance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Combined effects of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anti-inflammation, regeneration, lifting, and hydration</a:t>
            </a:r>
            <a:endParaRPr lang="ko-KR" altLang="en-US" sz="1100" b="1" dirty="0">
              <a:solidFill>
                <a:schemeClr val="bg1"/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Non-invasive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 procedure ensuring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safety and comfort</a:t>
            </a:r>
          </a:p>
        </p:txBody>
      </p:sp>
      <p:sp>
        <p:nvSpPr>
          <p:cNvPr id="2" name="Shape 3563">
            <a:extLst>
              <a:ext uri="{FF2B5EF4-FFF2-40B4-BE49-F238E27FC236}">
                <a16:creationId xmlns:a16="http://schemas.microsoft.com/office/drawing/2014/main" id="{7B98D22C-93D7-3F0F-9292-59645DFB7E87}"/>
              </a:ext>
            </a:extLst>
          </p:cNvPr>
          <p:cNvSpPr/>
          <p:nvPr/>
        </p:nvSpPr>
        <p:spPr>
          <a:xfrm>
            <a:off x="504524" y="697262"/>
            <a:ext cx="385564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825500">
              <a:lnSpc>
                <a:spcPct val="100000"/>
              </a:lnSpc>
              <a:defRPr sz="6000"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en-US" sz="2400">
                <a:solidFill>
                  <a:schemeClr val="bg1"/>
                </a:solidFill>
                <a:latin typeface="Open Sans Light (본문)"/>
              </a:rPr>
              <a:t>AFS</a:t>
            </a:r>
            <a:endParaRPr sz="2400">
              <a:solidFill>
                <a:schemeClr val="bg1"/>
              </a:solidFill>
              <a:latin typeface="Open Sans Light (본문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47A8D-E432-5A04-74D7-C79CFBBA6EE8}"/>
              </a:ext>
            </a:extLst>
          </p:cNvPr>
          <p:cNvSpPr txBox="1"/>
          <p:nvPr/>
        </p:nvSpPr>
        <p:spPr>
          <a:xfrm>
            <a:off x="1030520" y="803872"/>
            <a:ext cx="459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Open Sans Light (본문)"/>
              </a:rPr>
              <a:t>(Adaptive Frequency System)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5A6EA-C3AC-E1C2-0728-B8D5BE4809D8}"/>
              </a:ext>
            </a:extLst>
          </p:cNvPr>
          <p:cNvSpPr txBox="1">
            <a:spLocks noChangeAspect="1"/>
          </p:cNvSpPr>
          <p:nvPr/>
        </p:nvSpPr>
        <p:spPr>
          <a:xfrm>
            <a:off x="4300150" y="4450121"/>
            <a:ext cx="4625241" cy="57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“</a:t>
            </a:r>
            <a:r>
              <a:rPr lang="en-US" altLang="ko-KR" dirty="0">
                <a:solidFill>
                  <a:schemeClr val="bg1"/>
                </a:solidFill>
              </a:rPr>
              <a:t>Premium Upselling Points that Elevate Value</a:t>
            </a:r>
            <a:r>
              <a:rPr lang="en-US" altLang="ko-KR" sz="2800" dirty="0">
                <a:solidFill>
                  <a:schemeClr val="bg1"/>
                </a:solidFill>
              </a:rPr>
              <a:t>”</a:t>
            </a:r>
            <a:endParaRPr lang="en-US" altLang="ko-KR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B00BF5-76C2-1344-8D67-C18D70DD7804}"/>
              </a:ext>
            </a:extLst>
          </p:cNvPr>
          <p:cNvSpPr txBox="1">
            <a:spLocks noChangeAspect="1"/>
          </p:cNvSpPr>
          <p:nvPr/>
        </p:nvSpPr>
        <p:spPr>
          <a:xfrm>
            <a:off x="4363650" y="5040969"/>
            <a:ext cx="7645042" cy="681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Provides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multi-layered and multifunctional effects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compared to single-purpose devices (e.g., MTS, RF)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Enables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customized frequency combinations 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tailored to skin type and condition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Maximizes ROI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: one device supports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various treatment programs</a:t>
            </a:r>
            <a:r>
              <a:rPr lang="en-US" altLang="ko-KR" sz="1100" dirty="0">
                <a:solidFill>
                  <a:schemeClr val="bg1"/>
                </a:solidFill>
                <a:latin typeface="+mn-ea"/>
              </a:rPr>
              <a:t>, increasing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treatment diversity and revenue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18177F1D-C55A-7622-922E-2A84CBD72ABA}"/>
              </a:ext>
            </a:extLst>
          </p:cNvPr>
          <p:cNvSpPr>
            <a:spLocks/>
          </p:cNvSpPr>
          <p:nvPr/>
        </p:nvSpPr>
        <p:spPr>
          <a:xfrm>
            <a:off x="11724299" y="6448164"/>
            <a:ext cx="270000" cy="2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슬라이드 번호 개체 틀 6">
            <a:extLst>
              <a:ext uri="{FF2B5EF4-FFF2-40B4-BE49-F238E27FC236}">
                <a16:creationId xmlns:a16="http://schemas.microsoft.com/office/drawing/2014/main" id="{A46E3E8E-DFF6-3043-02D5-AD6F35B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8311" y="6452359"/>
            <a:ext cx="360000" cy="261610"/>
          </a:xfrm>
        </p:spPr>
        <p:txBody>
          <a:bodyPr/>
          <a:lstStyle/>
          <a:p>
            <a:pPr algn="ctr"/>
            <a:fld id="{87E7843D-FF13-4365-9478-9625B70A2705}" type="slidenum">
              <a:rPr lang="en-US" sz="1200" dirty="0" smtClean="0">
                <a:solidFill>
                  <a:schemeClr val="tx1"/>
                </a:solidFill>
                <a:latin typeface="+mn-ea"/>
              </a:rPr>
              <a:pPr algn="ctr"/>
              <a:t>6</a:t>
            </a:fld>
            <a:endParaRPr lang="en-US" sz="1200" dirty="0">
              <a:solidFill>
                <a:schemeClr val="tx1"/>
              </a:solidFill>
              <a:latin typeface="+mn-ea"/>
              <a:cs typeface="Microsoft GothicNeo"/>
            </a:endParaRPr>
          </a:p>
        </p:txBody>
      </p:sp>
    </p:spTree>
    <p:extLst>
      <p:ext uri="{BB962C8B-B14F-4D97-AF65-F5344CB8AC3E}">
        <p14:creationId xmlns:p14="http://schemas.microsoft.com/office/powerpoint/2010/main" val="425008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바늘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DB1360E-3632-2DA8-389C-EFEDBB16D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14714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A22F3-3D5C-2581-AB83-0D65CCBE46C6}"/>
              </a:ext>
            </a:extLst>
          </p:cNvPr>
          <p:cNvSpPr txBox="1"/>
          <p:nvPr/>
        </p:nvSpPr>
        <p:spPr>
          <a:xfrm>
            <a:off x="4433851" y="2035199"/>
            <a:ext cx="555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Open Sans Light (본문)"/>
                <a:cs typeface="Poppins SemiBold" panose="00000700000000000000" pitchFamily="2" charset="0"/>
              </a:rPr>
              <a:t>140 &amp; 240kHz</a:t>
            </a:r>
            <a:r>
              <a:rPr lang="en-US" altLang="ko-KR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cavitation effect for </a:t>
            </a:r>
            <a:r>
              <a:rPr lang="en-US" altLang="ko-KR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Enhanced drug absorption</a:t>
            </a:r>
            <a:endParaRPr lang="ko-KR" altLang="en-US" sz="2400" dirty="0">
              <a:solidFill>
                <a:schemeClr val="bg1"/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Shape 3564">
            <a:extLst>
              <a:ext uri="{FF2B5EF4-FFF2-40B4-BE49-F238E27FC236}">
                <a16:creationId xmlns:a16="http://schemas.microsoft.com/office/drawing/2014/main" id="{0F43499B-7FD1-3FBE-C65C-9F01D3B18108}"/>
              </a:ext>
            </a:extLst>
          </p:cNvPr>
          <p:cNvSpPr/>
          <p:nvPr/>
        </p:nvSpPr>
        <p:spPr>
          <a:xfrm>
            <a:off x="504524" y="492078"/>
            <a:ext cx="1648913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l" defTabSz="825500">
              <a:lnSpc>
                <a:spcPct val="100000"/>
              </a:lnSpc>
              <a:defRPr sz="2000" b="1" cap="all" spc="199">
                <a:solidFill>
                  <a:srgbClr val="686B73"/>
                </a:solidFill>
              </a:defRPr>
            </a:lvl1pPr>
          </a:lstStyle>
          <a:p>
            <a:r>
              <a:rPr lang="en-US" altLang="ko-KR" sz="1000">
                <a:solidFill>
                  <a:schemeClr val="bg1"/>
                </a:solidFill>
              </a:rPr>
              <a:t>Resonating Beauty</a:t>
            </a:r>
          </a:p>
        </p:txBody>
      </p: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DB0815DD-191F-B686-5BC3-50A0E512186C}"/>
              </a:ext>
            </a:extLst>
          </p:cNvPr>
          <p:cNvCxnSpPr>
            <a:cxnSpLocks/>
          </p:cNvCxnSpPr>
          <p:nvPr/>
        </p:nvCxnSpPr>
        <p:spPr>
          <a:xfrm>
            <a:off x="526520" y="1241770"/>
            <a:ext cx="5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생성된 이미지">
            <a:extLst>
              <a:ext uri="{FF2B5EF4-FFF2-40B4-BE49-F238E27FC236}">
                <a16:creationId xmlns:a16="http://schemas.microsoft.com/office/drawing/2014/main" id="{B858CCA1-B7F6-9DCC-9035-6B64EC7C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1" y="2801181"/>
            <a:ext cx="3640016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747CF2-842F-5C45-5C78-03FE3984EBB8}"/>
              </a:ext>
            </a:extLst>
          </p:cNvPr>
          <p:cNvSpPr txBox="1"/>
          <p:nvPr/>
        </p:nvSpPr>
        <p:spPr>
          <a:xfrm>
            <a:off x="4433852" y="3057670"/>
            <a:ext cx="44992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err="1">
                <a:solidFill>
                  <a:schemeClr val="bg1"/>
                </a:solidFill>
                <a:latin typeface="+mj-ea"/>
                <a:ea typeface="+mj-ea"/>
              </a:rPr>
              <a:t>R.Sona</a:t>
            </a:r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 CAS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bg1"/>
                </a:solidFill>
                <a:latin typeface="+mj-ea"/>
                <a:ea typeface="+mj-ea"/>
              </a:rPr>
              <a:t>Utilizes </a:t>
            </a:r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140 &amp; 240kHz ultrasound cavitation effect</a:t>
            </a:r>
            <a:r>
              <a:rPr lang="en-US" altLang="ko-KR" sz="1100" dirty="0">
                <a:solidFill>
                  <a:schemeClr val="bg1"/>
                </a:solidFill>
                <a:latin typeface="+mj-ea"/>
                <a:ea typeface="+mj-ea"/>
              </a:rPr>
              <a:t> to create </a:t>
            </a:r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microbubbles around applied substances</a:t>
            </a:r>
            <a:r>
              <a:rPr lang="en-US" altLang="ko-KR" sz="1100" dirty="0">
                <a:solidFill>
                  <a:schemeClr val="bg1"/>
                </a:solidFill>
                <a:latin typeface="+mj-ea"/>
                <a:ea typeface="+mj-ea"/>
              </a:rPr>
              <a:t> on the skin surface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Temporarily disrupts the stratum corneum barrier</a:t>
            </a:r>
            <a:r>
              <a:rPr lang="en-US" altLang="ko-KR" sz="1100" dirty="0">
                <a:solidFill>
                  <a:schemeClr val="bg1"/>
                </a:solidFill>
                <a:latin typeface="+mj-ea"/>
                <a:ea typeface="+mj-ea"/>
              </a:rPr>
              <a:t>, increasing </a:t>
            </a:r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skin permeability and absorption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bg1"/>
                </a:solidFill>
                <a:latin typeface="+mj-ea"/>
                <a:ea typeface="+mj-ea"/>
              </a:rPr>
              <a:t>Enables </a:t>
            </a:r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effective transdermal delivery</a:t>
            </a:r>
            <a:r>
              <a:rPr lang="en-US" altLang="ko-KR" sz="1100" dirty="0">
                <a:solidFill>
                  <a:schemeClr val="bg1"/>
                </a:solidFill>
                <a:latin typeface="+mj-ea"/>
                <a:ea typeface="+mj-ea"/>
              </a:rPr>
              <a:t> through a </a:t>
            </a:r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non-invasive and safe mechanism</a:t>
            </a:r>
          </a:p>
        </p:txBody>
      </p:sp>
      <p:sp>
        <p:nvSpPr>
          <p:cNvPr id="2" name="Shape 3563">
            <a:extLst>
              <a:ext uri="{FF2B5EF4-FFF2-40B4-BE49-F238E27FC236}">
                <a16:creationId xmlns:a16="http://schemas.microsoft.com/office/drawing/2014/main" id="{6052168D-C813-AF03-2A1C-1A1CB3639EF2}"/>
              </a:ext>
            </a:extLst>
          </p:cNvPr>
          <p:cNvSpPr/>
          <p:nvPr/>
        </p:nvSpPr>
        <p:spPr>
          <a:xfrm>
            <a:off x="504524" y="697262"/>
            <a:ext cx="385564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825500">
              <a:lnSpc>
                <a:spcPct val="100000"/>
              </a:lnSpc>
              <a:defRPr sz="6000"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en-US" sz="2400">
                <a:solidFill>
                  <a:schemeClr val="bg1"/>
                </a:solidFill>
                <a:latin typeface="Open Sans Light (본문)"/>
              </a:rPr>
              <a:t>CAS</a:t>
            </a:r>
            <a:endParaRPr sz="2400">
              <a:solidFill>
                <a:schemeClr val="bg1"/>
              </a:solidFill>
              <a:latin typeface="Open Sans Light (본문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C17C1-84F1-6D3C-1602-8D4E1DAAFE10}"/>
              </a:ext>
            </a:extLst>
          </p:cNvPr>
          <p:cNvSpPr txBox="1"/>
          <p:nvPr/>
        </p:nvSpPr>
        <p:spPr>
          <a:xfrm>
            <a:off x="1030520" y="803872"/>
            <a:ext cx="459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Open Sans Light (본문)"/>
              </a:rPr>
              <a:t>(Cavitation Absorption System)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211A5A5-25AE-2711-67F4-5979DDF1D103}"/>
              </a:ext>
            </a:extLst>
          </p:cNvPr>
          <p:cNvGrpSpPr/>
          <p:nvPr/>
        </p:nvGrpSpPr>
        <p:grpSpPr>
          <a:xfrm>
            <a:off x="526519" y="6414196"/>
            <a:ext cx="4789631" cy="261610"/>
            <a:chOff x="526519" y="6414196"/>
            <a:chExt cx="4789631" cy="261610"/>
          </a:xfrm>
        </p:grpSpPr>
        <p:pic>
          <p:nvPicPr>
            <p:cNvPr id="9" name="그림 8" descr="텍스트, 폰트, 그래픽, 로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64B59D6-C5E2-0310-3596-4A5925B692F2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19" y="6468196"/>
              <a:ext cx="900000" cy="16478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E067DE-0986-2A4B-5A29-186BC734ACCB}"/>
                </a:ext>
              </a:extLst>
            </p:cNvPr>
            <p:cNvSpPr txBox="1"/>
            <p:nvPr/>
          </p:nvSpPr>
          <p:spPr>
            <a:xfrm>
              <a:off x="1353206" y="6414196"/>
              <a:ext cx="3962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>
                  <a:solidFill>
                    <a:schemeClr val="bg1"/>
                  </a:solidFill>
                  <a:latin typeface="Open Sans Light (본문)"/>
                </a:rPr>
                <a:t>, Innovating Aesthetic Medical Devices for Global Healthcare.</a:t>
              </a:r>
            </a:p>
          </p:txBody>
        </p:sp>
      </p:grpSp>
      <p:sp>
        <p:nvSpPr>
          <p:cNvPr id="8" name="타원 7">
            <a:extLst>
              <a:ext uri="{FF2B5EF4-FFF2-40B4-BE49-F238E27FC236}">
                <a16:creationId xmlns:a16="http://schemas.microsoft.com/office/drawing/2014/main" id="{D719C7C3-A5BB-18FD-C2D6-17921FDBC231}"/>
              </a:ext>
            </a:extLst>
          </p:cNvPr>
          <p:cNvSpPr>
            <a:spLocks/>
          </p:cNvSpPr>
          <p:nvPr/>
        </p:nvSpPr>
        <p:spPr>
          <a:xfrm>
            <a:off x="11724299" y="6448164"/>
            <a:ext cx="270000" cy="2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" name="슬라이드 번호 개체 틀 6">
            <a:extLst>
              <a:ext uri="{FF2B5EF4-FFF2-40B4-BE49-F238E27FC236}">
                <a16:creationId xmlns:a16="http://schemas.microsoft.com/office/drawing/2014/main" id="{F8D3002C-C975-20A6-5B2E-7180D8E3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8311" y="6452359"/>
            <a:ext cx="360000" cy="261610"/>
          </a:xfrm>
        </p:spPr>
        <p:txBody>
          <a:bodyPr/>
          <a:lstStyle/>
          <a:p>
            <a:pPr algn="ctr"/>
            <a:fld id="{87E7843D-FF13-4365-9478-9625B70A2705}" type="slidenum">
              <a:rPr lang="en-US" sz="1200" dirty="0" smtClean="0">
                <a:solidFill>
                  <a:schemeClr val="tx1"/>
                </a:solidFill>
                <a:latin typeface="+mn-ea"/>
              </a:rPr>
              <a:pPr algn="ctr"/>
              <a:t>7</a:t>
            </a:fld>
            <a:endParaRPr lang="en-US" sz="1200" dirty="0">
              <a:solidFill>
                <a:schemeClr val="tx1"/>
              </a:solidFill>
              <a:latin typeface="+mn-ea"/>
              <a:cs typeface="Microsoft GothicNeo"/>
            </a:endParaRPr>
          </a:p>
        </p:txBody>
      </p:sp>
    </p:spTree>
    <p:extLst>
      <p:ext uri="{BB962C8B-B14F-4D97-AF65-F5344CB8AC3E}">
        <p14:creationId xmlns:p14="http://schemas.microsoft.com/office/powerpoint/2010/main" val="126758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텍스트, 전자제품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2D5179-77D7-5503-1A2F-CF49E6AD8B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16" y="0"/>
            <a:ext cx="5539684" cy="6858000"/>
          </a:xfrm>
          <a:prstGeom prst="rect">
            <a:avLst/>
          </a:prstGeom>
        </p:spPr>
      </p:pic>
      <p:sp>
        <p:nvSpPr>
          <p:cNvPr id="2" name="Shape 3564">
            <a:extLst>
              <a:ext uri="{FF2B5EF4-FFF2-40B4-BE49-F238E27FC236}">
                <a16:creationId xmlns:a16="http://schemas.microsoft.com/office/drawing/2014/main" id="{1182FEAF-D20E-0F51-43C7-8B8C5F0803CE}"/>
              </a:ext>
            </a:extLst>
          </p:cNvPr>
          <p:cNvSpPr/>
          <p:nvPr/>
        </p:nvSpPr>
        <p:spPr>
          <a:xfrm>
            <a:off x="504524" y="492078"/>
            <a:ext cx="1885901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l" defTabSz="825500">
              <a:lnSpc>
                <a:spcPct val="100000"/>
              </a:lnSpc>
              <a:defRPr sz="2000" b="1" cap="all" spc="199">
                <a:solidFill>
                  <a:srgbClr val="686B73"/>
                </a:solidFill>
              </a:defRPr>
            </a:lvl1pPr>
          </a:lstStyle>
          <a:p>
            <a:r>
              <a:rPr lang="en-US" altLang="ko-KR" sz="1000">
                <a:solidFill>
                  <a:schemeClr val="tx1"/>
                </a:solidFill>
              </a:rPr>
              <a:t>TECHNOLOGY OVERVIEW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FA46F7-B59F-5198-A0E7-5033BB1FF9AE}"/>
              </a:ext>
            </a:extLst>
          </p:cNvPr>
          <p:cNvCxnSpPr>
            <a:cxnSpLocks/>
          </p:cNvCxnSpPr>
          <p:nvPr/>
        </p:nvCxnSpPr>
        <p:spPr>
          <a:xfrm>
            <a:off x="526520" y="1241770"/>
            <a:ext cx="5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hape 3563">
            <a:extLst>
              <a:ext uri="{FF2B5EF4-FFF2-40B4-BE49-F238E27FC236}">
                <a16:creationId xmlns:a16="http://schemas.microsoft.com/office/drawing/2014/main" id="{7A7BD6C0-CD98-A7D4-4362-44AABEB9F7CE}"/>
              </a:ext>
            </a:extLst>
          </p:cNvPr>
          <p:cNvSpPr/>
          <p:nvPr/>
        </p:nvSpPr>
        <p:spPr>
          <a:xfrm>
            <a:off x="504524" y="697262"/>
            <a:ext cx="385564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825500">
              <a:lnSpc>
                <a:spcPct val="100000"/>
              </a:lnSpc>
              <a:defRPr sz="6000"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en-US" sz="2400">
                <a:latin typeface="Open Sans Light (본문)"/>
              </a:rPr>
              <a:t>CAS</a:t>
            </a:r>
            <a:endParaRPr sz="2400">
              <a:latin typeface="Open Sans Light (본문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E6E7F-F7AC-DC08-C2B5-F0125D0D524A}"/>
              </a:ext>
            </a:extLst>
          </p:cNvPr>
          <p:cNvSpPr txBox="1"/>
          <p:nvPr/>
        </p:nvSpPr>
        <p:spPr>
          <a:xfrm>
            <a:off x="1030520" y="803872"/>
            <a:ext cx="459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latin typeface="Open Sans Light (본문)"/>
              </a:rPr>
              <a:t>(Cavitation Absorption System)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2CCE944-6D2A-E449-5208-0F130747F7C6}"/>
              </a:ext>
            </a:extLst>
          </p:cNvPr>
          <p:cNvGrpSpPr/>
          <p:nvPr/>
        </p:nvGrpSpPr>
        <p:grpSpPr>
          <a:xfrm>
            <a:off x="526519" y="6414196"/>
            <a:ext cx="4789631" cy="261610"/>
            <a:chOff x="526519" y="6414196"/>
            <a:chExt cx="4789631" cy="2616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CE84A6-13DA-71DC-E71E-F736438D8588}"/>
                </a:ext>
              </a:extLst>
            </p:cNvPr>
            <p:cNvSpPr txBox="1"/>
            <p:nvPr/>
          </p:nvSpPr>
          <p:spPr>
            <a:xfrm>
              <a:off x="1353206" y="6414196"/>
              <a:ext cx="3962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>
                  <a:latin typeface="Open Sans Light (본문)"/>
                </a:rPr>
                <a:t>, Innovating Aesthetic Medical Devices for Global Healthcare.</a:t>
              </a:r>
            </a:p>
          </p:txBody>
        </p:sp>
        <p:pic>
          <p:nvPicPr>
            <p:cNvPr id="12" name="그림 11" descr="블랙, 어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91DE8D79-1914-7BC5-8F0F-8ACFA7260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19" y="6469200"/>
              <a:ext cx="900000" cy="164789"/>
            </a:xfrm>
            <a:prstGeom prst="rect">
              <a:avLst/>
            </a:prstGeom>
          </p:spPr>
        </p:pic>
      </p:grpSp>
      <p:sp>
        <p:nvSpPr>
          <p:cNvPr id="22" name="타원 21">
            <a:extLst>
              <a:ext uri="{FF2B5EF4-FFF2-40B4-BE49-F238E27FC236}">
                <a16:creationId xmlns:a16="http://schemas.microsoft.com/office/drawing/2014/main" id="{21049207-10FE-AC02-650E-35827B5208F2}"/>
              </a:ext>
            </a:extLst>
          </p:cNvPr>
          <p:cNvSpPr>
            <a:spLocks/>
          </p:cNvSpPr>
          <p:nvPr/>
        </p:nvSpPr>
        <p:spPr>
          <a:xfrm>
            <a:off x="11724299" y="6448164"/>
            <a:ext cx="270000" cy="27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슬라이드 번호 개체 틀 6">
            <a:extLst>
              <a:ext uri="{FF2B5EF4-FFF2-40B4-BE49-F238E27FC236}">
                <a16:creationId xmlns:a16="http://schemas.microsoft.com/office/drawing/2014/main" id="{EC27CC78-8DDE-91EB-FF08-A209E998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8311" y="6452359"/>
            <a:ext cx="360000" cy="261610"/>
          </a:xfrm>
        </p:spPr>
        <p:txBody>
          <a:bodyPr/>
          <a:lstStyle/>
          <a:p>
            <a:pPr algn="ctr"/>
            <a:fld id="{87E7843D-FF13-4365-9478-9625B70A2705}" type="slidenum">
              <a:rPr lang="en-US" sz="1200" dirty="0" smtClean="0">
                <a:solidFill>
                  <a:schemeClr val="bg1"/>
                </a:solidFill>
                <a:latin typeface="+mn-ea"/>
              </a:rPr>
              <a:pPr algn="ctr"/>
              <a:t>8</a:t>
            </a:fld>
            <a:endParaRPr lang="en-US" sz="1200">
              <a:solidFill>
                <a:schemeClr val="bg1"/>
              </a:solidFill>
              <a:latin typeface="+mn-ea"/>
              <a:cs typeface="Microsoft GothicNe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CEC1FD-73B3-3E39-8FA0-73EBDE9AF2CB}"/>
              </a:ext>
            </a:extLst>
          </p:cNvPr>
          <p:cNvSpPr txBox="1">
            <a:spLocks noChangeAspect="1"/>
          </p:cNvSpPr>
          <p:nvPr/>
        </p:nvSpPr>
        <p:spPr>
          <a:xfrm>
            <a:off x="580724" y="1701033"/>
            <a:ext cx="4745210" cy="835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Advanced Materials (2023)</a:t>
            </a:r>
            <a:r>
              <a:rPr lang="ko-KR" altLang="en-US" sz="1600" dirty="0"/>
              <a:t>에서 제시한 최적 범위 </a:t>
            </a:r>
            <a:br>
              <a:rPr lang="en-US" altLang="ko-KR" dirty="0"/>
            </a:br>
            <a:r>
              <a:rPr lang="en-US" altLang="ko-KR" sz="2400" dirty="0"/>
              <a:t>100Khz  ̶  1Mhz</a:t>
            </a:r>
            <a:endParaRPr lang="en-US" altLang="ko-KR" sz="2400" dirty="0">
              <a:latin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639A4-1D8D-987D-8A99-7A4B2BF69D9C}"/>
              </a:ext>
            </a:extLst>
          </p:cNvPr>
          <p:cNvSpPr txBox="1">
            <a:spLocks noChangeAspect="1"/>
          </p:cNvSpPr>
          <p:nvPr/>
        </p:nvSpPr>
        <p:spPr>
          <a:xfrm>
            <a:off x="526519" y="2530382"/>
            <a:ext cx="7188731" cy="39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b="1" dirty="0">
                <a:latin typeface="+mj-ea"/>
                <a:ea typeface="+mj-ea"/>
              </a:rPr>
              <a:t>Effective Cavitation Generation</a:t>
            </a:r>
            <a:endParaRPr lang="ko-KR" altLang="en-US" sz="1100" b="1" dirty="0"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latin typeface="+mj-ea"/>
                <a:ea typeface="+mj-ea"/>
              </a:rPr>
              <a:t>100–200 kHz ultrasound</a:t>
            </a:r>
            <a:r>
              <a:rPr lang="en-US" altLang="ko-KR" sz="1100" dirty="0">
                <a:latin typeface="+mj-ea"/>
                <a:ea typeface="+mj-ea"/>
              </a:rPr>
              <a:t> creates, expands, and collapses microbubbles</a:t>
            </a:r>
            <a:endParaRPr lang="ko-KR" altLang="en-US" sz="1100" dirty="0"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+mj-ea"/>
                <a:ea typeface="+mj-ea"/>
              </a:rPr>
              <a:t>Enhances </a:t>
            </a:r>
            <a:r>
              <a:rPr lang="en-US" altLang="ko-KR" sz="1100" b="1" dirty="0">
                <a:latin typeface="+mj-ea"/>
                <a:ea typeface="+mj-ea"/>
              </a:rPr>
              <a:t>cell membrane permeability</a:t>
            </a:r>
            <a:r>
              <a:rPr lang="en-US" altLang="ko-KR" sz="1100" dirty="0">
                <a:latin typeface="+mj-ea"/>
                <a:ea typeface="+mj-ea"/>
              </a:rPr>
              <a:t> and </a:t>
            </a:r>
            <a:r>
              <a:rPr lang="en-US" altLang="ko-KR" sz="1100" b="1" dirty="0">
                <a:latin typeface="+mj-ea"/>
                <a:ea typeface="+mj-ea"/>
              </a:rPr>
              <a:t>ingredient absorption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1100" b="1" dirty="0">
                <a:latin typeface="+mj-ea"/>
                <a:ea typeface="+mj-ea"/>
              </a:rPr>
              <a:t>Safety &amp; Efficiency Balance</a:t>
            </a:r>
            <a:endParaRPr lang="ko-KR" altLang="en-US" sz="1100" b="1" dirty="0"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latin typeface="+mj-ea"/>
                <a:ea typeface="+mj-ea"/>
              </a:rPr>
              <a:t>High frequencies (&gt;1 MHz)</a:t>
            </a:r>
            <a:r>
              <a:rPr lang="en-US" altLang="ko-KR" sz="1100" dirty="0">
                <a:latin typeface="+mj-ea"/>
                <a:ea typeface="+mj-ea"/>
              </a:rPr>
              <a:t> produce weak cavitation, while </a:t>
            </a:r>
            <a:r>
              <a:rPr lang="en-US" altLang="ko-KR" sz="1100" b="1" dirty="0">
                <a:latin typeface="+mj-ea"/>
                <a:ea typeface="+mj-ea"/>
              </a:rPr>
              <a:t>low frequencies (&lt;100 kHz)</a:t>
            </a:r>
            <a:r>
              <a:rPr lang="en-US" altLang="ko-KR" sz="1100" dirty="0">
                <a:latin typeface="+mj-ea"/>
                <a:ea typeface="+mj-ea"/>
              </a:rPr>
              <a:t> may overstimulate tissues</a:t>
            </a:r>
            <a:endParaRPr lang="ko-KR" altLang="en-US" sz="1100" spc="-50" dirty="0"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latin typeface="+mj-ea"/>
                <a:ea typeface="+mj-ea"/>
              </a:rPr>
              <a:t>140 &amp; 240kHz</a:t>
            </a:r>
            <a:r>
              <a:rPr lang="en-US" altLang="ko-KR" sz="1100" dirty="0">
                <a:latin typeface="+mj-ea"/>
                <a:ea typeface="+mj-ea"/>
              </a:rPr>
              <a:t> provides the </a:t>
            </a:r>
            <a:r>
              <a:rPr lang="en-US" altLang="ko-KR" sz="1100" b="1" dirty="0">
                <a:latin typeface="+mj-ea"/>
                <a:ea typeface="+mj-ea"/>
              </a:rPr>
              <a:t>optimal balance</a:t>
            </a:r>
            <a:r>
              <a:rPr lang="en-US" altLang="ko-KR" sz="1100" dirty="0">
                <a:latin typeface="+mj-ea"/>
                <a:ea typeface="+mj-ea"/>
              </a:rPr>
              <a:t> between safety and effectiveness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+mj-ea"/>
                <a:ea typeface="+mj-ea"/>
              </a:rPr>
              <a:t>Demonstrated in studies as a </a:t>
            </a:r>
            <a:r>
              <a:rPr lang="en-US" altLang="ko-KR" sz="1100" b="1" dirty="0">
                <a:latin typeface="+mj-ea"/>
                <a:ea typeface="+mj-ea"/>
              </a:rPr>
              <a:t>non-invasive and safe method</a:t>
            </a:r>
            <a:r>
              <a:rPr lang="en-US" altLang="ko-KR" sz="1100" dirty="0">
                <a:latin typeface="+mj-ea"/>
                <a:ea typeface="+mj-ea"/>
              </a:rPr>
              <a:t> for enhancing absorption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1100" b="1" dirty="0">
                <a:latin typeface="+mj-ea"/>
                <a:ea typeface="+mj-ea"/>
              </a:rPr>
              <a:t>Fast Results</a:t>
            </a:r>
            <a:endParaRPr lang="ko-KR" altLang="en-US" sz="1100" b="1" dirty="0"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+mj-ea"/>
                <a:ea typeface="+mj-ea"/>
              </a:rPr>
              <a:t>Studies show </a:t>
            </a:r>
            <a:r>
              <a:rPr lang="en-US" altLang="ko-KR" sz="1100" b="1" dirty="0">
                <a:latin typeface="+mj-ea"/>
                <a:ea typeface="+mj-ea"/>
              </a:rPr>
              <a:t>26× higher niacinamide absorption</a:t>
            </a:r>
            <a:r>
              <a:rPr lang="en-US" altLang="ko-KR" sz="1100" dirty="0">
                <a:latin typeface="+mj-ea"/>
                <a:ea typeface="+mj-ea"/>
              </a:rPr>
              <a:t> after just </a:t>
            </a:r>
            <a:r>
              <a:rPr lang="en-US" altLang="ko-KR" sz="1100" b="1" dirty="0">
                <a:latin typeface="+mj-ea"/>
                <a:ea typeface="+mj-ea"/>
              </a:rPr>
              <a:t>10 minutes</a:t>
            </a:r>
            <a:r>
              <a:rPr lang="en-US" altLang="ko-KR" sz="1100" dirty="0">
                <a:latin typeface="+mj-ea"/>
                <a:ea typeface="+mj-ea"/>
              </a:rPr>
              <a:t> of treatment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latin typeface="+mj-ea"/>
                <a:ea typeface="+mj-ea"/>
              </a:rPr>
              <a:t>140 &amp; 240kHz KHz frequency</a:t>
            </a:r>
            <a:r>
              <a:rPr lang="en-US" altLang="ko-KR" sz="1100" dirty="0">
                <a:latin typeface="+mj-ea"/>
                <a:ea typeface="+mj-ea"/>
              </a:rPr>
              <a:t> achieves </a:t>
            </a:r>
            <a:r>
              <a:rPr lang="en-US" altLang="ko-KR" sz="1100" b="1" dirty="0">
                <a:latin typeface="+mj-ea"/>
                <a:ea typeface="+mj-ea"/>
              </a:rPr>
              <a:t>high absorption efficiency</a:t>
            </a:r>
            <a:r>
              <a:rPr lang="en-US" altLang="ko-KR" sz="1100" dirty="0">
                <a:latin typeface="+mj-ea"/>
                <a:ea typeface="+mj-ea"/>
              </a:rPr>
              <a:t> in a </a:t>
            </a:r>
            <a:r>
              <a:rPr lang="en-US" altLang="ko-KR" sz="1100" b="1" dirty="0">
                <a:latin typeface="+mj-ea"/>
                <a:ea typeface="+mj-ea"/>
              </a:rPr>
              <a:t>short treatment time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1100" b="1" dirty="0">
                <a:latin typeface="+mj-ea"/>
                <a:ea typeface="+mj-ea"/>
              </a:rPr>
              <a:t>Wide Application</a:t>
            </a:r>
            <a:endParaRPr lang="ko-KR" altLang="en-US" sz="1100" b="1" dirty="0"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+mj-ea"/>
                <a:ea typeface="+mj-ea"/>
              </a:rPr>
              <a:t>Applicable to </a:t>
            </a:r>
            <a:r>
              <a:rPr lang="en-US" altLang="ko-KR" sz="1100" b="1" dirty="0">
                <a:latin typeface="+mj-ea"/>
                <a:ea typeface="+mj-ea"/>
              </a:rPr>
              <a:t>cosmetic</a:t>
            </a:r>
            <a:r>
              <a:rPr lang="en-US" altLang="ko-KR" sz="1100" dirty="0">
                <a:latin typeface="+mj-ea"/>
                <a:ea typeface="+mj-ea"/>
              </a:rPr>
              <a:t> (moisturizing, whitening, anti-aging) and </a:t>
            </a:r>
            <a:r>
              <a:rPr lang="en-US" altLang="ko-KR" sz="1100" b="1" dirty="0">
                <a:latin typeface="+mj-ea"/>
                <a:ea typeface="+mj-ea"/>
              </a:rPr>
              <a:t>medical</a:t>
            </a:r>
            <a:r>
              <a:rPr lang="en-US" altLang="ko-KR" sz="1100" dirty="0">
                <a:latin typeface="+mj-ea"/>
                <a:ea typeface="+mj-ea"/>
              </a:rPr>
              <a:t> (anti-inflammatory, regenerative) ingredients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+mj-ea"/>
                <a:ea typeface="+mj-ea"/>
              </a:rPr>
              <a:t>Suitable for </a:t>
            </a:r>
            <a:r>
              <a:rPr lang="en-US" altLang="ko-KR" sz="1100" b="1" dirty="0">
                <a:latin typeface="+mj-ea"/>
                <a:ea typeface="+mj-ea"/>
              </a:rPr>
              <a:t>post-laser care</a:t>
            </a:r>
            <a:r>
              <a:rPr lang="en-US" altLang="ko-KR" sz="1100" dirty="0">
                <a:latin typeface="+mj-ea"/>
                <a:ea typeface="+mj-ea"/>
              </a:rPr>
              <a:t>, </a:t>
            </a:r>
            <a:r>
              <a:rPr lang="en-US" altLang="ko-KR" sz="1100" b="1" dirty="0">
                <a:latin typeface="+mj-ea"/>
                <a:ea typeface="+mj-ea"/>
              </a:rPr>
              <a:t>sensitive skin</a:t>
            </a:r>
            <a:r>
              <a:rPr lang="en-US" altLang="ko-KR" sz="1100" dirty="0">
                <a:latin typeface="+mj-ea"/>
                <a:ea typeface="+mj-ea"/>
              </a:rPr>
              <a:t>, and </a:t>
            </a:r>
            <a:r>
              <a:rPr lang="en-US" altLang="ko-KR" sz="1100" b="1" dirty="0">
                <a:latin typeface="+mj-ea"/>
                <a:ea typeface="+mj-ea"/>
              </a:rPr>
              <a:t>anti-aging programs</a:t>
            </a:r>
            <a:endParaRPr lang="en-US" altLang="ko-KR" sz="1100" dirty="0"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ko-KR" altLang="en-US" sz="1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394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사람, 인간의 얼굴, 속눈썹, 사진 촬영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7D7704-9B77-C68A-FB78-D872554E97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hape 3564">
            <a:extLst>
              <a:ext uri="{FF2B5EF4-FFF2-40B4-BE49-F238E27FC236}">
                <a16:creationId xmlns:a16="http://schemas.microsoft.com/office/drawing/2014/main" id="{8AC5DD38-FF22-8151-BD3C-6E384D2D7D06}"/>
              </a:ext>
            </a:extLst>
          </p:cNvPr>
          <p:cNvSpPr/>
          <p:nvPr/>
        </p:nvSpPr>
        <p:spPr>
          <a:xfrm>
            <a:off x="504524" y="492078"/>
            <a:ext cx="1885901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l" defTabSz="825500">
              <a:lnSpc>
                <a:spcPct val="100000"/>
              </a:lnSpc>
              <a:defRPr sz="2000" b="1" cap="all" spc="199">
                <a:solidFill>
                  <a:srgbClr val="686B73"/>
                </a:solidFill>
              </a:defRPr>
            </a:lvl1pPr>
          </a:lstStyle>
          <a:p>
            <a:r>
              <a:rPr lang="en-US" altLang="ko-KR" sz="1000">
                <a:solidFill>
                  <a:schemeClr val="tx1"/>
                </a:solidFill>
              </a:rPr>
              <a:t>TECHNOLOGY OVERVIEW</a:t>
            </a:r>
          </a:p>
        </p:txBody>
      </p:sp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id="{766A5787-4602-52A6-670D-B41C8CCE21BE}"/>
              </a:ext>
            </a:extLst>
          </p:cNvPr>
          <p:cNvCxnSpPr>
            <a:cxnSpLocks/>
          </p:cNvCxnSpPr>
          <p:nvPr/>
        </p:nvCxnSpPr>
        <p:spPr>
          <a:xfrm>
            <a:off x="526520" y="1241770"/>
            <a:ext cx="5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hape 3563">
            <a:extLst>
              <a:ext uri="{FF2B5EF4-FFF2-40B4-BE49-F238E27FC236}">
                <a16:creationId xmlns:a16="http://schemas.microsoft.com/office/drawing/2014/main" id="{CF9BFC0C-9C16-A146-13A7-7BAA6A0FBA63}"/>
              </a:ext>
            </a:extLst>
          </p:cNvPr>
          <p:cNvSpPr/>
          <p:nvPr/>
        </p:nvSpPr>
        <p:spPr>
          <a:xfrm>
            <a:off x="504524" y="697262"/>
            <a:ext cx="385564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825500">
              <a:lnSpc>
                <a:spcPct val="100000"/>
              </a:lnSpc>
              <a:defRPr sz="6000"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en-US" sz="2400">
                <a:latin typeface="Open Sans Light (본문)"/>
              </a:rPr>
              <a:t>CAS</a:t>
            </a:r>
            <a:endParaRPr sz="2400">
              <a:latin typeface="Open Sans Light (본문)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90C85E6-9380-9CF4-775B-073C09DA760B}"/>
              </a:ext>
            </a:extLst>
          </p:cNvPr>
          <p:cNvGrpSpPr/>
          <p:nvPr/>
        </p:nvGrpSpPr>
        <p:grpSpPr>
          <a:xfrm>
            <a:off x="526519" y="6414196"/>
            <a:ext cx="4789631" cy="261610"/>
            <a:chOff x="526519" y="6414196"/>
            <a:chExt cx="4789631" cy="2616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41B079-8BE1-C1BF-C9E8-9EFA5DF5AD12}"/>
                </a:ext>
              </a:extLst>
            </p:cNvPr>
            <p:cNvSpPr txBox="1"/>
            <p:nvPr/>
          </p:nvSpPr>
          <p:spPr>
            <a:xfrm>
              <a:off x="1353206" y="6414196"/>
              <a:ext cx="3962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>
                  <a:latin typeface="Open Sans Light (본문)"/>
                </a:rPr>
                <a:t>, Innovating Aesthetic Medical Devices for Global Healthcare.</a:t>
              </a:r>
            </a:p>
          </p:txBody>
        </p:sp>
        <p:pic>
          <p:nvPicPr>
            <p:cNvPr id="15" name="그림 14" descr="블랙, 어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4B96F8C8-2D91-0249-22FF-73BB2C791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19" y="6469200"/>
              <a:ext cx="900000" cy="164789"/>
            </a:xfrm>
            <a:prstGeom prst="rect">
              <a:avLst/>
            </a:prstGeom>
          </p:spPr>
        </p:pic>
      </p:grpSp>
      <p:sp>
        <p:nvSpPr>
          <p:cNvPr id="16" name="타원 15">
            <a:extLst>
              <a:ext uri="{FF2B5EF4-FFF2-40B4-BE49-F238E27FC236}">
                <a16:creationId xmlns:a16="http://schemas.microsoft.com/office/drawing/2014/main" id="{3D8BBBF8-3F1E-4B6E-E9ED-8D273E1D3C66}"/>
              </a:ext>
            </a:extLst>
          </p:cNvPr>
          <p:cNvSpPr>
            <a:spLocks/>
          </p:cNvSpPr>
          <p:nvPr/>
        </p:nvSpPr>
        <p:spPr>
          <a:xfrm>
            <a:off x="11724299" y="6448164"/>
            <a:ext cx="270000" cy="27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6">
            <a:extLst>
              <a:ext uri="{FF2B5EF4-FFF2-40B4-BE49-F238E27FC236}">
                <a16:creationId xmlns:a16="http://schemas.microsoft.com/office/drawing/2014/main" id="{270173F8-940A-040E-A7A7-830F7767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8311" y="6452359"/>
            <a:ext cx="360000" cy="261610"/>
          </a:xfrm>
        </p:spPr>
        <p:txBody>
          <a:bodyPr/>
          <a:lstStyle/>
          <a:p>
            <a:pPr algn="ctr"/>
            <a:fld id="{87E7843D-FF13-4365-9478-9625B70A2705}" type="slidenum">
              <a:rPr lang="en-US" sz="1200" dirty="0" smtClean="0">
                <a:solidFill>
                  <a:schemeClr val="bg1"/>
                </a:solidFill>
                <a:latin typeface="+mn-ea"/>
              </a:rPr>
              <a:pPr algn="ctr"/>
              <a:t>9</a:t>
            </a:fld>
            <a:endParaRPr lang="en-US" sz="1200">
              <a:solidFill>
                <a:schemeClr val="bg1"/>
              </a:solidFill>
              <a:latin typeface="+mn-ea"/>
              <a:cs typeface="Microsoft GothicNe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145576-EC74-D6DB-7E48-FB509CCA9CF4}"/>
              </a:ext>
            </a:extLst>
          </p:cNvPr>
          <p:cNvSpPr txBox="1"/>
          <p:nvPr/>
        </p:nvSpPr>
        <p:spPr>
          <a:xfrm>
            <a:off x="1030519" y="803872"/>
            <a:ext cx="2234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Open Sans Light (본문)"/>
              </a:rPr>
              <a:t>(Cavitation Absorption System)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074FBB-BDCC-0CD1-EB99-7A4159960026}"/>
              </a:ext>
            </a:extLst>
          </p:cNvPr>
          <p:cNvSpPr txBox="1">
            <a:spLocks noChangeAspect="1"/>
          </p:cNvSpPr>
          <p:nvPr/>
        </p:nvSpPr>
        <p:spPr>
          <a:xfrm>
            <a:off x="808020" y="2602243"/>
            <a:ext cx="6108281" cy="372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b="1" spc="-100" dirty="0">
                <a:latin typeface="+mj-ea"/>
                <a:ea typeface="+mj-ea"/>
              </a:rPr>
              <a:t>Enhanced Absorption of Active Ingredients</a:t>
            </a:r>
            <a:br>
              <a:rPr lang="en-US" altLang="ko-KR" sz="1100" b="1" spc="-100" dirty="0">
                <a:latin typeface="+mj-ea"/>
                <a:ea typeface="+mj-ea"/>
              </a:rPr>
            </a:br>
            <a:r>
              <a:rPr lang="en-US" altLang="ko-KR" sz="1100" b="1" spc="-100" dirty="0">
                <a:latin typeface="+mj-ea"/>
                <a:ea typeface="+mj-ea"/>
              </a:rPr>
              <a:t>- </a:t>
            </a:r>
            <a:r>
              <a:rPr lang="en-US" altLang="ko-KR" sz="1100" b="1" dirty="0">
                <a:latin typeface="+mj-ea"/>
                <a:ea typeface="+mj-ea"/>
              </a:rPr>
              <a:t>140 &amp; 240kHz ultrasound cavitation</a:t>
            </a:r>
            <a:r>
              <a:rPr lang="en-US" altLang="ko-KR" sz="1100" dirty="0">
                <a:latin typeface="+mj-ea"/>
                <a:ea typeface="+mj-ea"/>
              </a:rPr>
              <a:t> creates and collapses microbubbles, </a:t>
            </a:r>
            <a:r>
              <a:rPr lang="en-US" altLang="ko-KR" sz="1100" b="1" dirty="0">
                <a:latin typeface="+mj-ea"/>
                <a:ea typeface="+mj-ea"/>
              </a:rPr>
              <a:t>micronizing cosmetic ingredients</a:t>
            </a:r>
            <a:r>
              <a:rPr lang="en-US" altLang="ko-KR" sz="1100" dirty="0">
                <a:latin typeface="+mj-ea"/>
                <a:ea typeface="+mj-ea"/>
              </a:rPr>
              <a:t> and </a:t>
            </a:r>
            <a:r>
              <a:rPr lang="en-US" altLang="ko-KR" sz="1100" b="1" dirty="0">
                <a:latin typeface="+mj-ea"/>
                <a:ea typeface="+mj-ea"/>
              </a:rPr>
              <a:t>gently exfoliating dead skin cells</a:t>
            </a:r>
          </a:p>
          <a:p>
            <a:pPr>
              <a:lnSpc>
                <a:spcPct val="120000"/>
              </a:lnSpc>
            </a:pPr>
            <a:r>
              <a:rPr lang="en-US" altLang="ko-KR" sz="1100" dirty="0">
                <a:latin typeface="+mj-ea"/>
                <a:ea typeface="+mj-ea"/>
              </a:rPr>
              <a:t>- Forms </a:t>
            </a:r>
            <a:r>
              <a:rPr lang="en-US" altLang="ko-KR" sz="1100" b="1" dirty="0">
                <a:latin typeface="+mj-ea"/>
                <a:ea typeface="+mj-ea"/>
              </a:rPr>
              <a:t>new absorption pathways</a:t>
            </a:r>
            <a:r>
              <a:rPr lang="en-US" altLang="ko-KR" sz="1100" dirty="0">
                <a:latin typeface="+mj-ea"/>
                <a:ea typeface="+mj-ea"/>
              </a:rPr>
              <a:t>, maximizing </a:t>
            </a:r>
            <a:r>
              <a:rPr lang="en-US" altLang="ko-KR" sz="1100" b="1" dirty="0">
                <a:latin typeface="+mj-ea"/>
                <a:ea typeface="+mj-ea"/>
              </a:rPr>
              <a:t>skin penetration and absorption efficiency</a:t>
            </a:r>
            <a:br>
              <a:rPr lang="en-US" altLang="ko-KR" sz="1100" spc="-100" dirty="0">
                <a:latin typeface="+mj-ea"/>
                <a:ea typeface="+mj-ea"/>
              </a:rPr>
            </a:br>
            <a:br>
              <a:rPr lang="en-US" altLang="ko-KR" sz="1100" spc="-100" dirty="0">
                <a:latin typeface="+mj-ea"/>
                <a:ea typeface="+mj-ea"/>
              </a:rPr>
            </a:br>
            <a:r>
              <a:rPr lang="en-US" altLang="ko-KR" sz="1100" b="1" spc="-100" dirty="0">
                <a:latin typeface="+mj-ea"/>
                <a:ea typeface="+mj-ea"/>
              </a:rPr>
              <a:t>Cell Activation</a:t>
            </a:r>
            <a:endParaRPr lang="ko-KR" altLang="en-US" sz="1100" b="1" spc="-1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1100" b="1" dirty="0">
                <a:latin typeface="+mj-ea"/>
                <a:ea typeface="+mj-ea"/>
              </a:rPr>
              <a:t>- Soft ultrasound stimulation</a:t>
            </a:r>
            <a:r>
              <a:rPr lang="en-US" altLang="ko-KR" sz="1100" dirty="0">
                <a:latin typeface="+mj-ea"/>
                <a:ea typeface="+mj-ea"/>
              </a:rPr>
              <a:t> activates skin cells, improving </a:t>
            </a:r>
            <a:r>
              <a:rPr lang="en-US" altLang="ko-KR" sz="1100" b="1" dirty="0">
                <a:latin typeface="+mj-ea"/>
                <a:ea typeface="+mj-ea"/>
              </a:rPr>
              <a:t>elasticity</a:t>
            </a:r>
            <a:r>
              <a:rPr lang="en-US" altLang="ko-KR" sz="1100" dirty="0">
                <a:latin typeface="+mj-ea"/>
                <a:ea typeface="+mj-ea"/>
              </a:rPr>
              <a:t> and promoting </a:t>
            </a:r>
            <a:r>
              <a:rPr lang="en-US" altLang="ko-KR" sz="1100" b="1" dirty="0">
                <a:latin typeface="+mj-ea"/>
                <a:ea typeface="+mj-ea"/>
              </a:rPr>
              <a:t>healthy microcirculation</a:t>
            </a:r>
            <a:br>
              <a:rPr lang="en-US" altLang="ko-KR" sz="1100" spc="-100" dirty="0">
                <a:latin typeface="+mj-ea"/>
                <a:ea typeface="+mj-ea"/>
              </a:rPr>
            </a:br>
            <a:br>
              <a:rPr lang="en-US" altLang="ko-KR" sz="1100" spc="-100" dirty="0">
                <a:latin typeface="+mj-ea"/>
                <a:ea typeface="+mj-ea"/>
              </a:rPr>
            </a:br>
            <a:r>
              <a:rPr lang="en-US" altLang="ko-KR" sz="1100" b="1" spc="-100" dirty="0">
                <a:latin typeface="+mj-ea"/>
                <a:ea typeface="+mj-ea"/>
              </a:rPr>
              <a:t>Blood Circulation Enhancement</a:t>
            </a:r>
            <a:endParaRPr lang="ko-KR" altLang="en-US" sz="1100" b="1" spc="-1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1100" b="1" dirty="0">
                <a:latin typeface="+mj-ea"/>
                <a:ea typeface="+mj-ea"/>
              </a:rPr>
              <a:t>- Micro-vibrations</a:t>
            </a:r>
            <a:r>
              <a:rPr lang="en-US" altLang="ko-KR" sz="1100" dirty="0">
                <a:latin typeface="+mj-ea"/>
                <a:ea typeface="+mj-ea"/>
              </a:rPr>
              <a:t> help </a:t>
            </a:r>
            <a:r>
              <a:rPr lang="en-US" altLang="ko-KR" sz="1100" b="1" dirty="0">
                <a:latin typeface="+mj-ea"/>
                <a:ea typeface="+mj-ea"/>
              </a:rPr>
              <a:t>boost blood flow</a:t>
            </a:r>
            <a:r>
              <a:rPr lang="en-US" altLang="ko-KR" sz="1100" dirty="0">
                <a:latin typeface="+mj-ea"/>
                <a:ea typeface="+mj-ea"/>
              </a:rPr>
              <a:t>, resulting in a </a:t>
            </a:r>
            <a:r>
              <a:rPr lang="en-US" altLang="ko-KR" sz="1100" b="1" dirty="0">
                <a:latin typeface="+mj-ea"/>
                <a:ea typeface="+mj-ea"/>
              </a:rPr>
              <a:t>clearer and more radiant complexion</a:t>
            </a:r>
            <a:r>
              <a:rPr lang="en-US" altLang="ko-KR" sz="1100" spc="-100" dirty="0">
                <a:latin typeface="+mj-ea"/>
                <a:ea typeface="+mj-ea"/>
              </a:rPr>
              <a:t>.</a:t>
            </a:r>
            <a:br>
              <a:rPr lang="en-US" altLang="ko-KR" sz="1100" spc="-100" dirty="0">
                <a:latin typeface="+mj-ea"/>
                <a:ea typeface="+mj-ea"/>
              </a:rPr>
            </a:br>
            <a:br>
              <a:rPr lang="en-US" altLang="ko-KR" sz="1100" spc="-100" dirty="0">
                <a:latin typeface="+mj-ea"/>
                <a:ea typeface="+mj-ea"/>
              </a:rPr>
            </a:br>
            <a:r>
              <a:rPr lang="en-US" altLang="ko-KR" sz="1100" b="1" spc="-100" dirty="0">
                <a:latin typeface="+mj-ea"/>
                <a:ea typeface="+mj-ea"/>
              </a:rPr>
              <a:t>Safety</a:t>
            </a:r>
            <a:endParaRPr lang="ko-KR" altLang="en-US" sz="1100" b="1" spc="-1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1100" b="1" dirty="0">
                <a:latin typeface="+mj-ea"/>
                <a:ea typeface="+mj-ea"/>
              </a:rPr>
              <a:t>- Non-thermal, low-frequency ultrasound</a:t>
            </a:r>
            <a:r>
              <a:rPr lang="en-US" altLang="ko-KR" sz="1100" dirty="0">
                <a:latin typeface="+mj-ea"/>
                <a:ea typeface="+mj-ea"/>
              </a:rPr>
              <a:t> minimizes </a:t>
            </a:r>
            <a:r>
              <a:rPr lang="en-US" altLang="ko-KR" sz="1100" b="1" dirty="0">
                <a:latin typeface="+mj-ea"/>
                <a:ea typeface="+mj-ea"/>
              </a:rPr>
              <a:t>heat stress</a:t>
            </a:r>
            <a:r>
              <a:rPr lang="en-US" altLang="ko-KR" sz="1100" dirty="0">
                <a:latin typeface="+mj-ea"/>
                <a:ea typeface="+mj-ea"/>
              </a:rPr>
              <a:t> on the skin</a:t>
            </a:r>
            <a:r>
              <a:rPr lang="en-US" altLang="ko-KR" sz="1100" spc="-100" dirty="0">
                <a:latin typeface="+mj-ea"/>
                <a:ea typeface="+mj-ea"/>
              </a:rPr>
              <a:t>. </a:t>
            </a:r>
            <a:br>
              <a:rPr lang="en-US" altLang="ko-KR" sz="1100" spc="-100" dirty="0">
                <a:latin typeface="+mj-ea"/>
                <a:ea typeface="+mj-ea"/>
              </a:rPr>
            </a:br>
            <a:r>
              <a:rPr lang="en-US" altLang="ko-KR" sz="1100" spc="-100" dirty="0">
                <a:latin typeface="+mj-ea"/>
                <a:ea typeface="+mj-ea"/>
              </a:rPr>
              <a:t>- </a:t>
            </a:r>
            <a:r>
              <a:rPr lang="en-US" altLang="ko-KR" sz="1100" b="1" dirty="0">
                <a:latin typeface="+mj-ea"/>
                <a:ea typeface="+mj-ea"/>
              </a:rPr>
              <a:t>Precisely controlled micro-cavitation</a:t>
            </a:r>
            <a:r>
              <a:rPr lang="en-US" altLang="ko-KR" sz="1100" dirty="0">
                <a:latin typeface="+mj-ea"/>
                <a:ea typeface="+mj-ea"/>
              </a:rPr>
              <a:t> ensures </a:t>
            </a:r>
            <a:r>
              <a:rPr lang="en-US" altLang="ko-KR" sz="1100" b="1" dirty="0">
                <a:latin typeface="+mj-ea"/>
                <a:ea typeface="+mj-ea"/>
              </a:rPr>
              <a:t>non-invasive exfoliation</a:t>
            </a:r>
            <a:r>
              <a:rPr lang="en-US" altLang="ko-KR" sz="1100" dirty="0">
                <a:latin typeface="+mj-ea"/>
                <a:ea typeface="+mj-ea"/>
              </a:rPr>
              <a:t> without tissue damage, making it </a:t>
            </a:r>
            <a:r>
              <a:rPr lang="en-US" altLang="ko-KR" sz="1100" b="1" dirty="0">
                <a:latin typeface="+mj-ea"/>
                <a:ea typeface="+mj-ea"/>
              </a:rPr>
              <a:t>safe for sensitive skin</a:t>
            </a:r>
            <a:endParaRPr lang="ko-KR" altLang="en-US" sz="1100" spc="-100" dirty="0">
              <a:latin typeface="+mj-ea"/>
              <a:ea typeface="+mj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26B1EB-EA2C-2C8B-6031-67F61FBC76A8}"/>
              </a:ext>
            </a:extLst>
          </p:cNvPr>
          <p:cNvSpPr txBox="1"/>
          <p:nvPr/>
        </p:nvSpPr>
        <p:spPr>
          <a:xfrm>
            <a:off x="808021" y="1627451"/>
            <a:ext cx="46906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Open Sans Light (본문)"/>
                <a:cs typeface="Poppins SemiBold" panose="00000700000000000000" pitchFamily="2" charset="0"/>
              </a:rPr>
              <a:t>Cavitation-Enhanced Absorption</a:t>
            </a:r>
            <a:br>
              <a:rPr lang="en-US" altLang="ko-KR" sz="2400" dirty="0">
                <a:latin typeface="Open Sans Light (본문)"/>
                <a:cs typeface="Poppins SemiBold" panose="00000700000000000000" pitchFamily="2" charset="0"/>
              </a:rPr>
            </a:br>
            <a:r>
              <a:rPr lang="en-US" altLang="ko-KR" sz="2400" dirty="0">
                <a:latin typeface="Open Sans Light (본문)"/>
                <a:cs typeface="Poppins SemiBold" panose="00000700000000000000" pitchFamily="2" charset="0"/>
              </a:rPr>
              <a:t>with 140 &amp; 240kHz Ultrasound</a:t>
            </a:r>
          </a:p>
        </p:txBody>
      </p:sp>
    </p:spTree>
    <p:extLst>
      <p:ext uri="{BB962C8B-B14F-4D97-AF65-F5344CB8AC3E}">
        <p14:creationId xmlns:p14="http://schemas.microsoft.com/office/powerpoint/2010/main" val="522042700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_Rsona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_Rsona" id="{0D5D3B6B-A72B-4D57-97F9-B3ABD40D879F}" vid="{8B4DEE81-3051-402B-ACB8-5377801A982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테마_Rsona</Template>
  <TotalTime>333</TotalTime>
  <Words>947</Words>
  <Application>Microsoft Office PowerPoint</Application>
  <PresentationFormat>와이드스크린</PresentationFormat>
  <Paragraphs>129</Paragraphs>
  <Slides>11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3" baseType="lpstr">
      <vt:lpstr>Missy Voya Thin</vt:lpstr>
      <vt:lpstr>Noto Sans CJK KR Thin</vt:lpstr>
      <vt:lpstr>Open Sans Light (본문)</vt:lpstr>
      <vt:lpstr>맑은 고딕</vt:lpstr>
      <vt:lpstr>Arial</vt:lpstr>
      <vt:lpstr>Calibri</vt:lpstr>
      <vt:lpstr>Calibri Light</vt:lpstr>
      <vt:lpstr>Open Sans</vt:lpstr>
      <vt:lpstr>Open Sans ExtraBold</vt:lpstr>
      <vt:lpstr>Open Sans Light</vt:lpstr>
      <vt:lpstr>Open Sans SemiBold</vt:lpstr>
      <vt:lpstr>테마_Rsona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SORA</dc:creator>
  <cp:lastModifiedBy>이 부영</cp:lastModifiedBy>
  <cp:revision>12</cp:revision>
  <dcterms:created xsi:type="dcterms:W3CDTF">2025-08-18T07:44:50Z</dcterms:created>
  <dcterms:modified xsi:type="dcterms:W3CDTF">2025-11-25T05:19:03Z</dcterms:modified>
</cp:coreProperties>
</file>